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297" r:id="rId3"/>
    <p:sldId id="286" r:id="rId4"/>
    <p:sldId id="345" r:id="rId5"/>
    <p:sldId id="371" r:id="rId6"/>
    <p:sldId id="372" r:id="rId7"/>
    <p:sldId id="373" r:id="rId8"/>
    <p:sldId id="385" r:id="rId9"/>
    <p:sldId id="375" r:id="rId10"/>
    <p:sldId id="369" r:id="rId11"/>
    <p:sldId id="394" r:id="rId12"/>
    <p:sldId id="270" r:id="rId13"/>
    <p:sldId id="261" r:id="rId14"/>
    <p:sldId id="346" r:id="rId15"/>
    <p:sldId id="354" r:id="rId16"/>
    <p:sldId id="396" r:id="rId17"/>
    <p:sldId id="313" r:id="rId18"/>
    <p:sldId id="315" r:id="rId19"/>
    <p:sldId id="379" r:id="rId20"/>
    <p:sldId id="360" r:id="rId21"/>
    <p:sldId id="278" r:id="rId22"/>
    <p:sldId id="317" r:id="rId23"/>
    <p:sldId id="380" r:id="rId24"/>
    <p:sldId id="318" r:id="rId25"/>
    <p:sldId id="294" r:id="rId26"/>
    <p:sldId id="361" r:id="rId27"/>
    <p:sldId id="271" r:id="rId28"/>
    <p:sldId id="268" r:id="rId29"/>
    <p:sldId id="381" r:id="rId30"/>
    <p:sldId id="382" r:id="rId31"/>
    <p:sldId id="266" r:id="rId32"/>
    <p:sldId id="267" r:id="rId33"/>
    <p:sldId id="336" r:id="rId34"/>
    <p:sldId id="293" r:id="rId35"/>
    <p:sldId id="365" r:id="rId36"/>
    <p:sldId id="383" r:id="rId37"/>
    <p:sldId id="299" r:id="rId38"/>
    <p:sldId id="344" r:id="rId39"/>
    <p:sldId id="391" r:id="rId40"/>
    <p:sldId id="392" r:id="rId41"/>
    <p:sldId id="395" r:id="rId42"/>
    <p:sldId id="378" r:id="rId43"/>
    <p:sldId id="387" r:id="rId44"/>
    <p:sldId id="320" r:id="rId45"/>
    <p:sldId id="260" r:id="rId46"/>
    <p:sldId id="285" r:id="rId47"/>
    <p:sldId id="367" r:id="rId48"/>
    <p:sldId id="337" r:id="rId49"/>
    <p:sldId id="340" r:id="rId50"/>
    <p:sldId id="338" r:id="rId51"/>
    <p:sldId id="388" r:id="rId52"/>
    <p:sldId id="302" r:id="rId53"/>
    <p:sldId id="303" r:id="rId54"/>
    <p:sldId id="389" r:id="rId55"/>
    <p:sldId id="390" r:id="rId56"/>
  </p:sldIdLst>
  <p:sldSz cx="12192000" cy="6858000"/>
  <p:notesSz cx="6794500" cy="9906000"/>
  <p:defaultTex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Standardabschnitt" id="{E844B4B0-FB96-43CC-901A-381EDD2294EB}">
          <p14:sldIdLst>
            <p14:sldId id="256"/>
            <p14:sldId id="297"/>
            <p14:sldId id="286"/>
          </p14:sldIdLst>
        </p14:section>
        <p14:section name="Intro - Sustainability Basics" id="{E387BB3E-3592-4C68-BABB-235C344DBE5E}">
          <p14:sldIdLst>
            <p14:sldId id="345"/>
            <p14:sldId id="371"/>
            <p14:sldId id="372"/>
            <p14:sldId id="373"/>
            <p14:sldId id="385"/>
            <p14:sldId id="375"/>
            <p14:sldId id="369"/>
            <p14:sldId id="394"/>
          </p14:sldIdLst>
        </p14:section>
        <p14:section name="Stakeholder Mapping" id="{1B070FF6-3020-43B5-8E82-E920EA227A02}">
          <p14:sldIdLst>
            <p14:sldId id="270"/>
            <p14:sldId id="261"/>
            <p14:sldId id="346"/>
            <p14:sldId id="354"/>
            <p14:sldId id="396"/>
          </p14:sldIdLst>
        </p14:section>
        <p14:section name="Stakeholder Mapping Pfad A &amp; B" id="{DB08B168-A03B-4664-86C4-747182C23378}">
          <p14:sldIdLst>
            <p14:sldId id="313"/>
            <p14:sldId id="315"/>
            <p14:sldId id="379"/>
            <p14:sldId id="360"/>
            <p14:sldId id="278"/>
            <p14:sldId id="317"/>
            <p14:sldId id="380"/>
            <p14:sldId id="318"/>
            <p14:sldId id="294"/>
            <p14:sldId id="361"/>
          </p14:sldIdLst>
        </p14:section>
        <p14:section name="Value Mapping" id="{14FCD7D8-2EB2-48C5-A9A7-354F4660128B}">
          <p14:sldIdLst>
            <p14:sldId id="271"/>
            <p14:sldId id="268"/>
            <p14:sldId id="381"/>
            <p14:sldId id="382"/>
            <p14:sldId id="266"/>
            <p14:sldId id="267"/>
            <p14:sldId id="336"/>
          </p14:sldIdLst>
        </p14:section>
        <p14:section name="Value Proposition Statement" id="{BDB96919-C605-45C7-88C6-6672AF1BC55D}">
          <p14:sldIdLst>
            <p14:sldId id="293"/>
          </p14:sldIdLst>
        </p14:section>
        <p14:section name="Pitch" id="{8A2FC457-1871-403F-B1BA-01EF00E4E977}">
          <p14:sldIdLst>
            <p14:sldId id="365"/>
            <p14:sldId id="383"/>
          </p14:sldIdLst>
        </p14:section>
        <p14:section name="Abschluss und nächste Schritte" id="{FD7B4F33-68B4-4028-AADA-D8D18807EEA9}">
          <p14:sldIdLst>
            <p14:sldId id="299"/>
            <p14:sldId id="344"/>
            <p14:sldId id="391"/>
            <p14:sldId id="392"/>
            <p14:sldId id="395"/>
            <p14:sldId id="378"/>
          </p14:sldIdLst>
        </p14:section>
        <p14:section name="Die nächsten Schritte" id="{95AFD784-73E9-4D47-B591-529252E22FC2}">
          <p14:sldIdLst>
            <p14:sldId id="387"/>
            <p14:sldId id="320"/>
            <p14:sldId id="260"/>
            <p14:sldId id="285"/>
            <p14:sldId id="367"/>
            <p14:sldId id="337"/>
            <p14:sldId id="340"/>
            <p14:sldId id="338"/>
            <p14:sldId id="388"/>
            <p14:sldId id="302"/>
            <p14:sldId id="303"/>
            <p14:sldId id="389"/>
            <p14:sldId id="390"/>
          </p14:sldIdLst>
        </p14:section>
      </p14:sectionLst>
    </p:ext>
    <p:ext uri="{EFAFB233-063F-42B5-8137-9DF3F51BA10A}">
      <p15:sldGuideLst xmlns:p15="http://schemas.microsoft.com/office/powerpoint/2012/main">
        <p15:guide id="1" orient="horz" pos="2183" userDrawn="1">
          <p15:clr>
            <a:srgbClr val="A4A3A4"/>
          </p15:clr>
        </p15:guide>
        <p15:guide id="2" pos="3885"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E3D"/>
    <a:srgbClr val="C4D44E"/>
    <a:srgbClr val="6699CC"/>
    <a:srgbClr val="D6E26D"/>
    <a:srgbClr val="FFFFFF"/>
    <a:srgbClr val="76B2D3"/>
    <a:srgbClr val="EEF2CF"/>
    <a:srgbClr val="DDECF4"/>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5501" autoAdjust="0"/>
  </p:normalViewPr>
  <p:slideViewPr>
    <p:cSldViewPr snapToGrid="0">
      <p:cViewPr>
        <p:scale>
          <a:sx n="100" d="100"/>
          <a:sy n="100" d="100"/>
        </p:scale>
        <p:origin x="1272" y="366"/>
      </p:cViewPr>
      <p:guideLst>
        <p:guide orient="horz" pos="2183"/>
        <p:guide pos="3885"/>
      </p:guideLst>
    </p:cSldViewPr>
  </p:slideViewPr>
  <p:notesTextViewPr>
    <p:cViewPr>
      <p:scale>
        <a:sx n="125" d="100"/>
        <a:sy n="125" d="100"/>
      </p:scale>
      <p:origin x="0" y="0"/>
    </p:cViewPr>
  </p:notesTextViewPr>
  <p:notesViewPr>
    <p:cSldViewPr snapToGrid="0" showGuides="1">
      <p:cViewPr varScale="1">
        <p:scale>
          <a:sx n="62" d="100"/>
          <a:sy n="62" d="100"/>
        </p:scale>
        <p:origin x="3354"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6BF4816B-0D23-4C54-85A3-6E8A69B6B386}" type="datetimeFigureOut">
              <a:rPr lang="de-DE" smtClean="0"/>
              <a:t>19.07.2021</a:t>
            </a:fld>
            <a:endParaRPr lang="de-DE"/>
          </a:p>
        </p:txBody>
      </p:sp>
      <p:sp>
        <p:nvSpPr>
          <p:cNvPr id="4" name="Fußzeilenplatzhalt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1E8435C8-9ECB-48C0-9329-7150E7F61225}" type="slidenum">
              <a:rPr lang="de-DE" smtClean="0"/>
              <a:t>‹Nr.›</a:t>
            </a:fld>
            <a:endParaRPr lang="de-DE"/>
          </a:p>
        </p:txBody>
      </p:sp>
    </p:spTree>
    <p:extLst>
      <p:ext uri="{BB962C8B-B14F-4D97-AF65-F5344CB8AC3E}">
        <p14:creationId xmlns:p14="http://schemas.microsoft.com/office/powerpoint/2010/main" val="3287008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73BEED39-B5A2-41C1-BABD-C9D89C939C76}" type="datetimeFigureOut">
              <a:rPr lang="de-DE" smtClean="0"/>
              <a:t>19.07.2021</a:t>
            </a:fld>
            <a:endParaRPr lang="de-DE"/>
          </a:p>
        </p:txBody>
      </p:sp>
      <p:sp>
        <p:nvSpPr>
          <p:cNvPr id="4" name="Folienbildplatzhalt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5E8FBB82-D9A9-4680-A7DB-F2034C9839E4}" type="slidenum">
              <a:rPr lang="de-DE" smtClean="0"/>
              <a:t>‹Nr.›</a:t>
            </a:fld>
            <a:endParaRPr lang="de-DE"/>
          </a:p>
        </p:txBody>
      </p:sp>
    </p:spTree>
    <p:extLst>
      <p:ext uri="{BB962C8B-B14F-4D97-AF65-F5344CB8AC3E}">
        <p14:creationId xmlns:p14="http://schemas.microsoft.com/office/powerpoint/2010/main" val="403118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E8FBB82-D9A9-4680-A7DB-F2034C9839E4}" type="slidenum">
              <a:rPr lang="de-DE" smtClean="0"/>
              <a:t>1</a:t>
            </a:fld>
            <a:endParaRPr lang="de-DE"/>
          </a:p>
        </p:txBody>
      </p:sp>
    </p:spTree>
    <p:extLst>
      <p:ext uri="{BB962C8B-B14F-4D97-AF65-F5344CB8AC3E}">
        <p14:creationId xmlns:p14="http://schemas.microsoft.com/office/powerpoint/2010/main" val="2382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53</a:t>
            </a:fld>
            <a:endParaRPr lang="de-DE"/>
          </a:p>
        </p:txBody>
      </p:sp>
    </p:spTree>
    <p:extLst>
      <p:ext uri="{BB962C8B-B14F-4D97-AF65-F5344CB8AC3E}">
        <p14:creationId xmlns:p14="http://schemas.microsoft.com/office/powerpoint/2010/main" val="349158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54</a:t>
            </a:fld>
            <a:endParaRPr lang="de-DE"/>
          </a:p>
        </p:txBody>
      </p:sp>
    </p:spTree>
    <p:extLst>
      <p:ext uri="{BB962C8B-B14F-4D97-AF65-F5344CB8AC3E}">
        <p14:creationId xmlns:p14="http://schemas.microsoft.com/office/powerpoint/2010/main" val="421196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2" panose="05020102010507070707" pitchFamily="18" charset="2"/>
              <a:buChar char="¡"/>
            </a:pPr>
            <a:r>
              <a:rPr lang="de-DE" dirty="0" smtClean="0">
                <a:latin typeface="Calibri" panose="020F0502020204030204" pitchFamily="34" charset="0"/>
              </a:rPr>
              <a:t>Welche Rolle spielt Nachhaltigkeit in Ihrer Branche?</a:t>
            </a:r>
          </a:p>
          <a:p>
            <a:pPr marL="171450" indent="-171450">
              <a:buFont typeface="Wingdings 2" panose="05020102010507070707" pitchFamily="18" charset="2"/>
              <a:buChar char="¡"/>
            </a:pPr>
            <a:r>
              <a:rPr lang="de-DE" dirty="0" smtClean="0">
                <a:latin typeface="Calibri" panose="020F0502020204030204" pitchFamily="34" charset="0"/>
              </a:rPr>
              <a:t>Können durch Einbeziehung von Nachhaltigkeitsaspekten neue Märkte erschlossen werden? </a:t>
            </a:r>
          </a:p>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9</a:t>
            </a:fld>
            <a:endParaRPr lang="de-DE"/>
          </a:p>
        </p:txBody>
      </p:sp>
    </p:spTree>
    <p:extLst>
      <p:ext uri="{BB962C8B-B14F-4D97-AF65-F5344CB8AC3E}">
        <p14:creationId xmlns:p14="http://schemas.microsoft.com/office/powerpoint/2010/main" val="185582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18</a:t>
            </a:fld>
            <a:endParaRPr lang="de-DE"/>
          </a:p>
        </p:txBody>
      </p:sp>
    </p:spTree>
    <p:extLst>
      <p:ext uri="{BB962C8B-B14F-4D97-AF65-F5344CB8AC3E}">
        <p14:creationId xmlns:p14="http://schemas.microsoft.com/office/powerpoint/2010/main" val="133759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19</a:t>
            </a:fld>
            <a:endParaRPr lang="de-DE"/>
          </a:p>
        </p:txBody>
      </p:sp>
    </p:spTree>
    <p:extLst>
      <p:ext uri="{BB962C8B-B14F-4D97-AF65-F5344CB8AC3E}">
        <p14:creationId xmlns:p14="http://schemas.microsoft.com/office/powerpoint/2010/main" val="378538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29</a:t>
            </a:fld>
            <a:endParaRPr lang="de-DE"/>
          </a:p>
        </p:txBody>
      </p:sp>
    </p:spTree>
    <p:extLst>
      <p:ext uri="{BB962C8B-B14F-4D97-AF65-F5344CB8AC3E}">
        <p14:creationId xmlns:p14="http://schemas.microsoft.com/office/powerpoint/2010/main" val="377417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30</a:t>
            </a:fld>
            <a:endParaRPr lang="de-DE"/>
          </a:p>
        </p:txBody>
      </p:sp>
    </p:spTree>
    <p:extLst>
      <p:ext uri="{BB962C8B-B14F-4D97-AF65-F5344CB8AC3E}">
        <p14:creationId xmlns:p14="http://schemas.microsoft.com/office/powerpoint/2010/main" val="205490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2" panose="05020102010507070707" pitchFamily="18" charset="2"/>
              <a:buChar char="¡"/>
            </a:pPr>
            <a:r>
              <a:rPr lang="de-DE" dirty="0" smtClean="0">
                <a:latin typeface="Calibri" panose="020F0502020204030204" pitchFamily="34" charset="0"/>
              </a:rPr>
              <a:t>Welche Rolle spielt Nachhaltigkeit in Ihrer Branche?</a:t>
            </a:r>
          </a:p>
          <a:p>
            <a:pPr marL="171450" indent="-171450">
              <a:buFont typeface="Wingdings 2" panose="05020102010507070707" pitchFamily="18" charset="2"/>
              <a:buChar char="¡"/>
            </a:pPr>
            <a:r>
              <a:rPr lang="de-DE" dirty="0" smtClean="0">
                <a:latin typeface="Calibri" panose="020F0502020204030204" pitchFamily="34" charset="0"/>
              </a:rPr>
              <a:t>Können durch Einbeziehung von Nachhaltigkeitsaspekten neue Märkte erschlossen werden? </a:t>
            </a:r>
          </a:p>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36</a:t>
            </a:fld>
            <a:endParaRPr lang="de-DE"/>
          </a:p>
        </p:txBody>
      </p:sp>
    </p:spTree>
    <p:extLst>
      <p:ext uri="{BB962C8B-B14F-4D97-AF65-F5344CB8AC3E}">
        <p14:creationId xmlns:p14="http://schemas.microsoft.com/office/powerpoint/2010/main" val="72350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45</a:t>
            </a:fld>
            <a:endParaRPr lang="de-DE"/>
          </a:p>
        </p:txBody>
      </p:sp>
    </p:spTree>
    <p:extLst>
      <p:ext uri="{BB962C8B-B14F-4D97-AF65-F5344CB8AC3E}">
        <p14:creationId xmlns:p14="http://schemas.microsoft.com/office/powerpoint/2010/main" val="377881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52</a:t>
            </a:fld>
            <a:endParaRPr lang="de-DE"/>
          </a:p>
        </p:txBody>
      </p:sp>
    </p:spTree>
    <p:extLst>
      <p:ext uri="{BB962C8B-B14F-4D97-AF65-F5344CB8AC3E}">
        <p14:creationId xmlns:p14="http://schemas.microsoft.com/office/powerpoint/2010/main" val="1929880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8" name="Text Box 4"/>
          <p:cNvSpPr txBox="1">
            <a:spLocks noChangeArrowheads="1"/>
          </p:cNvSpPr>
          <p:nvPr userDrawn="1"/>
        </p:nvSpPr>
        <p:spPr bwMode="auto">
          <a:xfrm>
            <a:off x="454345" y="6391538"/>
            <a:ext cx="4491571" cy="26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1" dirty="0" smtClean="0"/>
              <a:t>Verfasser: </a:t>
            </a:r>
            <a:r>
              <a:rPr lang="de-DE" altLang="de-DE" sz="700" b="0" dirty="0" smtClean="0"/>
              <a:t>Zorn, C. &amp; Fichter, K. (2021).</a:t>
            </a:r>
            <a:r>
              <a:rPr lang="de-DE" altLang="de-DE" sz="700" b="0" baseline="0" dirty="0" smtClean="0"/>
              <a:t> Borderstep Institut, </a:t>
            </a:r>
            <a:r>
              <a:rPr lang="de-DE" altLang="de-DE" sz="700" b="0" dirty="0" smtClean="0"/>
              <a:t>Berlin</a:t>
            </a:r>
            <a:br>
              <a:rPr lang="de-DE" altLang="de-DE" sz="700" b="0" dirty="0" smtClean="0"/>
            </a:br>
            <a:r>
              <a:rPr lang="de-DE" altLang="de-DE" sz="700" b="0" dirty="0" smtClean="0"/>
              <a:t>Eigene</a:t>
            </a:r>
            <a:r>
              <a:rPr lang="de-DE" altLang="de-DE" sz="700" b="0" baseline="0" dirty="0" smtClean="0"/>
              <a:t> Weiterentwicklung von Osterwalder, A., </a:t>
            </a:r>
            <a:r>
              <a:rPr lang="de-DE" altLang="de-DE" sz="700" b="0" baseline="0" dirty="0" err="1" smtClean="0"/>
              <a:t>Pigneur</a:t>
            </a:r>
            <a:r>
              <a:rPr lang="de-DE" altLang="de-DE" sz="700" b="0" baseline="0" dirty="0" smtClean="0"/>
              <a:t>, Y., Bernarda, G., Smith, A. &amp; </a:t>
            </a:r>
            <a:r>
              <a:rPr lang="de-DE" altLang="de-DE" sz="700" b="0" baseline="0" dirty="0" err="1" smtClean="0"/>
              <a:t>Papadakos</a:t>
            </a:r>
            <a:r>
              <a:rPr lang="de-DE" altLang="de-DE" sz="700" b="0" baseline="0" dirty="0" smtClean="0"/>
              <a:t>, P. (2014)</a:t>
            </a:r>
            <a:endParaRPr lang="de-DE" altLang="de-DE" sz="700" b="0" dirty="0"/>
          </a:p>
        </p:txBody>
      </p:sp>
      <p:sp>
        <p:nvSpPr>
          <p:cNvPr id="10" name="Text Box 4"/>
          <p:cNvSpPr txBox="1">
            <a:spLocks noChangeArrowheads="1"/>
          </p:cNvSpPr>
          <p:nvPr userDrawn="1"/>
        </p:nvSpPr>
        <p:spPr bwMode="auto">
          <a:xfrm>
            <a:off x="9080819" y="65166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4946" y="6327119"/>
            <a:ext cx="541734" cy="189540"/>
          </a:xfrm>
          <a:prstGeom prst="rect">
            <a:avLst/>
          </a:prstGeom>
        </p:spPr>
      </p:pic>
    </p:spTree>
    <p:extLst>
      <p:ext uri="{BB962C8B-B14F-4D97-AF65-F5344CB8AC3E}">
        <p14:creationId xmlns:p14="http://schemas.microsoft.com/office/powerpoint/2010/main" val="36226903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47387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4250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11736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97832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6"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1571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9614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5254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a16="http://schemas.microsoft.com/office/drawing/2014/main" xmlns=""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252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3855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07290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a:t>
            </a:r>
            <a:r>
              <a:rPr lang="de-DE" altLang="de-DE" sz="700" b="0" dirty="0" smtClean="0"/>
              <a:t>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81921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2283947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laticon.com/authors/freepik" TargetMode="External"/><Relationship Id="rId2" Type="http://schemas.openxmlformats.org/officeDocument/2006/relationships/hyperlink" Target="https://www.flaticon.com/authors/eucalyp" TargetMode="External"/><Relationship Id="rId1" Type="http://schemas.openxmlformats.org/officeDocument/2006/relationships/slideLayout" Target="../slideLayouts/slideLayout2.xml"/><Relationship Id="rId5" Type="http://schemas.openxmlformats.org/officeDocument/2006/relationships/hyperlink" Target="http://www.pexels.com/" TargetMode="External"/><Relationship Id="rId4" Type="http://schemas.openxmlformats.org/officeDocument/2006/relationships/hyperlink" Target="http://www.flaticon.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2" Type="http://schemas.openxmlformats.org/officeDocument/2006/relationships/hyperlink" Target="http://nancybocken.com/wp-content/uploads/2016/10/Guide-for-facilitators_VM-tool_English.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www.emerald.com/insight/content/doi/10.1108/CG-06-2013-0078/full/html#idm45722726461376"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merald.com/insight/content/doi/10.1108/CG-06-2013-0078/full/html#idm45722726461376"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kano.plus/about-kano"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FC4A31-D827-4EDD-B0A6-270F376613A0}"/>
              </a:ext>
            </a:extLst>
          </p:cNvPr>
          <p:cNvSpPr>
            <a:spLocks noGrp="1"/>
          </p:cNvSpPr>
          <p:nvPr>
            <p:ph type="ctrTitle"/>
          </p:nvPr>
        </p:nvSpPr>
        <p:spPr>
          <a:xfrm>
            <a:off x="914400" y="1393826"/>
            <a:ext cx="10767006" cy="4575174"/>
          </a:xfrm>
        </p:spPr>
        <p:txBody>
          <a:bodyPr/>
          <a:lstStyle/>
          <a:p>
            <a:r>
              <a:rPr lang="de-DE" sz="3600" b="1" dirty="0" smtClean="0"/>
              <a:t/>
            </a:r>
            <a:br>
              <a:rPr lang="de-DE" sz="3600" b="1" dirty="0" smtClean="0"/>
            </a:br>
            <a:r>
              <a:rPr lang="de-DE" sz="3600" b="1" dirty="0" smtClean="0"/>
              <a:t/>
            </a:r>
            <a:br>
              <a:rPr lang="de-DE" sz="3600" b="1" dirty="0" smtClean="0"/>
            </a:br>
            <a:r>
              <a:rPr lang="de-DE" sz="3600" b="1" dirty="0"/>
              <a:t/>
            </a:r>
            <a:br>
              <a:rPr lang="de-DE" sz="3600" b="1" dirty="0"/>
            </a:br>
            <a:r>
              <a:rPr lang="de-DE" sz="3600" b="1" dirty="0" err="1" smtClean="0"/>
              <a:t>Sustainable</a:t>
            </a:r>
            <a:r>
              <a:rPr lang="de-DE" sz="3600" b="1" dirty="0" smtClean="0"/>
              <a:t> Value Proposition Designer </a:t>
            </a:r>
            <a:br>
              <a:rPr lang="de-DE" sz="3600" b="1" dirty="0" smtClean="0"/>
            </a:br>
            <a:r>
              <a:rPr lang="de-DE" sz="1600" dirty="0" smtClean="0"/>
              <a:t>_____________________</a:t>
            </a:r>
            <a:br>
              <a:rPr lang="de-DE" sz="1600" dirty="0" smtClean="0"/>
            </a:br>
            <a:r>
              <a:rPr lang="de-DE" sz="1600" dirty="0" smtClean="0"/>
              <a:t/>
            </a:r>
            <a:br>
              <a:rPr lang="de-DE" sz="1600" dirty="0" smtClean="0"/>
            </a:br>
            <a:r>
              <a:rPr lang="de-DE" sz="2400" dirty="0" smtClean="0">
                <a:solidFill>
                  <a:srgbClr val="000000"/>
                </a:solidFill>
              </a:rPr>
              <a:t>Workshop </a:t>
            </a:r>
            <a:r>
              <a:rPr lang="de-DE" sz="2400" dirty="0">
                <a:solidFill>
                  <a:srgbClr val="000000"/>
                </a:solidFill>
              </a:rPr>
              <a:t>zur Erarbeitung einer </a:t>
            </a:r>
            <a:r>
              <a:rPr lang="de-DE" sz="2400" dirty="0" err="1">
                <a:solidFill>
                  <a:srgbClr val="000000"/>
                </a:solidFill>
              </a:rPr>
              <a:t>Sustainable</a:t>
            </a:r>
            <a:r>
              <a:rPr lang="de-DE" sz="2400" dirty="0">
                <a:solidFill>
                  <a:srgbClr val="000000"/>
                </a:solidFill>
              </a:rPr>
              <a:t> Value Proposition</a:t>
            </a:r>
            <a:r>
              <a:rPr lang="de-DE" dirty="0">
                <a:solidFill>
                  <a:srgbClr val="000000"/>
                </a:solidFill>
              </a:rPr>
              <a:t/>
            </a:r>
            <a:br>
              <a:rPr lang="de-DE" dirty="0">
                <a:solidFill>
                  <a:srgbClr val="000000"/>
                </a:solidFill>
              </a:rPr>
            </a:br>
            <a:r>
              <a:rPr lang="de-DE" dirty="0" smtClean="0">
                <a:solidFill>
                  <a:srgbClr val="000000"/>
                </a:solidFill>
              </a:rPr>
              <a:t/>
            </a:r>
            <a:br>
              <a:rPr lang="de-DE" dirty="0" smtClean="0">
                <a:solidFill>
                  <a:srgbClr val="000000"/>
                </a:solidFill>
              </a:rPr>
            </a:br>
            <a:r>
              <a:rPr lang="de-DE" sz="2000" i="1" dirty="0" smtClean="0">
                <a:solidFill>
                  <a:srgbClr val="000000"/>
                </a:solidFill>
              </a:rPr>
              <a:t>Digitalworkshop-Edition</a:t>
            </a:r>
            <a:endParaRPr lang="de-DE" dirty="0"/>
          </a:p>
        </p:txBody>
      </p:sp>
      <p:pic>
        <p:nvPicPr>
          <p:cNvPr id="5" name="Grafik 4">
            <a:extLst>
              <a:ext uri="{FF2B5EF4-FFF2-40B4-BE49-F238E27FC236}">
                <a16:creationId xmlns:a16="http://schemas.microsoft.com/office/drawing/2014/main" xmlns="" id="{9AB8B404-CCED-48B6-B828-92F8E3124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310" y="405986"/>
            <a:ext cx="3752096" cy="1301499"/>
          </a:xfrm>
          <a:prstGeom prst="rect">
            <a:avLst/>
          </a:prstGeom>
        </p:spPr>
      </p:pic>
    </p:spTree>
    <p:extLst>
      <p:ext uri="{BB962C8B-B14F-4D97-AF65-F5344CB8AC3E}">
        <p14:creationId xmlns:p14="http://schemas.microsoft.com/office/powerpoint/2010/main" val="816326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21" y="1001944"/>
            <a:ext cx="2520000" cy="2523853"/>
          </a:xfrm>
          <a:prstGeom prst="rect">
            <a:avLst/>
          </a:prstGeom>
        </p:spPr>
      </p:pic>
      <p:pic>
        <p:nvPicPr>
          <p:cNvPr id="31" name="Grafik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02" y="3655275"/>
            <a:ext cx="2520000" cy="2523853"/>
          </a:xfrm>
          <a:prstGeom prst="rect">
            <a:avLst/>
          </a:prstGeom>
        </p:spPr>
      </p:pic>
      <p:sp>
        <p:nvSpPr>
          <p:cNvPr id="4" name="Titel 3"/>
          <p:cNvSpPr>
            <a:spLocks noGrp="1"/>
          </p:cNvSpPr>
          <p:nvPr>
            <p:ph type="title"/>
          </p:nvPr>
        </p:nvSpPr>
        <p:spPr>
          <a:xfrm>
            <a:off x="520700" y="414339"/>
            <a:ext cx="11034184" cy="594775"/>
          </a:xfrm>
        </p:spPr>
        <p:txBody>
          <a:bodyPr/>
          <a:lstStyle/>
          <a:p>
            <a:r>
              <a:rPr lang="de-DE" dirty="0"/>
              <a:t>Sustainable Value </a:t>
            </a:r>
            <a:r>
              <a:rPr lang="de-DE" dirty="0" smtClean="0"/>
              <a:t>Proposition Design für Kunden oder andere Stakeholder</a:t>
            </a:r>
            <a:endParaRPr lang="de-DE" dirty="0"/>
          </a:p>
        </p:txBody>
      </p:sp>
      <p:sp>
        <p:nvSpPr>
          <p:cNvPr id="41" name="Pfeil nach rechts 40"/>
          <p:cNvSpPr/>
          <p:nvPr/>
        </p:nvSpPr>
        <p:spPr bwMode="auto">
          <a:xfrm rot="1850206">
            <a:off x="3440597" y="2422004"/>
            <a:ext cx="117946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3" name="Pfeil nach rechts 42"/>
          <p:cNvSpPr/>
          <p:nvPr/>
        </p:nvSpPr>
        <p:spPr bwMode="auto">
          <a:xfrm flipH="1">
            <a:off x="6200619" y="3199512"/>
            <a:ext cx="1008743"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93" name="Gruppieren 92"/>
          <p:cNvGrpSpPr/>
          <p:nvPr/>
        </p:nvGrpSpPr>
        <p:grpSpPr>
          <a:xfrm>
            <a:off x="4739176" y="2889836"/>
            <a:ext cx="1230774" cy="1230774"/>
            <a:chOff x="5458508" y="2826235"/>
            <a:chExt cx="1274984" cy="1274984"/>
          </a:xfrm>
        </p:grpSpPr>
        <p:sp>
          <p:nvSpPr>
            <p:cNvPr id="44" name="Ellipse 43"/>
            <p:cNvSpPr/>
            <p:nvPr/>
          </p:nvSpPr>
          <p:spPr bwMode="auto">
            <a:xfrm>
              <a:off x="5458508" y="2826235"/>
              <a:ext cx="1274984" cy="127498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5" name="Textfeld 44"/>
            <p:cNvSpPr txBox="1"/>
            <p:nvPr/>
          </p:nvSpPr>
          <p:spPr>
            <a:xfrm>
              <a:off x="5494942" y="3219328"/>
              <a:ext cx="1238550" cy="478248"/>
            </a:xfrm>
            <a:prstGeom prst="rect">
              <a:avLst/>
            </a:prstGeom>
            <a:noFill/>
          </p:spPr>
          <p:txBody>
            <a:bodyPr wrap="square" rtlCol="0">
              <a:spAutoFit/>
            </a:bodyPr>
            <a:lstStyle/>
            <a:p>
              <a:pPr algn="ctr"/>
              <a:r>
                <a:rPr lang="de-DE" sz="2400" dirty="0" smtClean="0">
                  <a:latin typeface="Calibri" panose="020F0502020204030204" pitchFamily="34" charset="0"/>
                  <a:cs typeface="Calibri" panose="020F0502020204030204" pitchFamily="34" charset="0"/>
                </a:rPr>
                <a:t>Fit</a:t>
              </a:r>
              <a:endParaRPr lang="de-DE" sz="2400" dirty="0">
                <a:latin typeface="Calibri" panose="020F0502020204030204" pitchFamily="34" charset="0"/>
                <a:cs typeface="Calibri" panose="020F0502020204030204" pitchFamily="34" charset="0"/>
              </a:endParaRPr>
            </a:p>
          </p:txBody>
        </p:sp>
      </p:grpSp>
      <p:sp>
        <p:nvSpPr>
          <p:cNvPr id="46" name="Textfeld 45"/>
          <p:cNvSpPr txBox="1"/>
          <p:nvPr/>
        </p:nvSpPr>
        <p:spPr>
          <a:xfrm>
            <a:off x="3012931" y="1063684"/>
            <a:ext cx="1314078" cy="307777"/>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Kunden </a:t>
            </a:r>
            <a:r>
              <a:rPr lang="de-DE" dirty="0" err="1" smtClean="0">
                <a:latin typeface="Calibri" panose="020F0502020204030204" pitchFamily="34" charset="0"/>
                <a:cs typeface="Calibri" panose="020F0502020204030204" pitchFamily="34" charset="0"/>
              </a:rPr>
              <a:t>Canvas</a:t>
            </a:r>
            <a:endParaRPr lang="de-DE" dirty="0">
              <a:latin typeface="Calibri" panose="020F0502020204030204" pitchFamily="34" charset="0"/>
              <a:cs typeface="Calibri" panose="020F0502020204030204" pitchFamily="34" charset="0"/>
            </a:endParaRPr>
          </a:p>
        </p:txBody>
      </p:sp>
      <p:sp>
        <p:nvSpPr>
          <p:cNvPr id="87" name="Textfeld 86"/>
          <p:cNvSpPr txBox="1"/>
          <p:nvPr/>
        </p:nvSpPr>
        <p:spPr>
          <a:xfrm>
            <a:off x="2985773" y="5854759"/>
            <a:ext cx="1636346" cy="307777"/>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Stakeholder </a:t>
            </a:r>
            <a:r>
              <a:rPr lang="de-DE" dirty="0" err="1" smtClean="0">
                <a:latin typeface="Calibri" panose="020F0502020204030204" pitchFamily="34" charset="0"/>
                <a:cs typeface="Calibri" panose="020F0502020204030204" pitchFamily="34" charset="0"/>
              </a:rPr>
              <a:t>Canvas</a:t>
            </a:r>
            <a:endParaRPr lang="de-DE" dirty="0">
              <a:latin typeface="Calibri" panose="020F0502020204030204" pitchFamily="34" charset="0"/>
              <a:cs typeface="Calibri" panose="020F0502020204030204" pitchFamily="34" charset="0"/>
            </a:endParaRPr>
          </a:p>
        </p:txBody>
      </p:sp>
      <p:sp>
        <p:nvSpPr>
          <p:cNvPr id="97" name="Pfeil nach rechts 96"/>
          <p:cNvSpPr/>
          <p:nvPr/>
        </p:nvSpPr>
        <p:spPr bwMode="auto">
          <a:xfrm rot="19527562" flipV="1">
            <a:off x="3445417" y="3870181"/>
            <a:ext cx="117946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8" name="Textfeld 87"/>
          <p:cNvSpPr txBox="1"/>
          <p:nvPr/>
        </p:nvSpPr>
        <p:spPr>
          <a:xfrm>
            <a:off x="7591373" y="5469339"/>
            <a:ext cx="3960000" cy="338554"/>
          </a:xfrm>
          <a:prstGeom prst="rect">
            <a:avLst/>
          </a:prstGeom>
          <a:noFill/>
        </p:spPr>
        <p:txBody>
          <a:bodyPr wrap="square" rtlCol="0">
            <a:spAutoFit/>
          </a:bodyPr>
          <a:lstStyle/>
          <a:p>
            <a:pPr algn="ctr"/>
            <a:r>
              <a:rPr lang="de-DE" sz="1600" dirty="0" smtClean="0">
                <a:latin typeface="Calibri" panose="020F0502020204030204" pitchFamily="34" charset="0"/>
                <a:cs typeface="Calibri" panose="020F0502020204030204" pitchFamily="34" charset="0"/>
              </a:rPr>
              <a:t>Value Map Canvas</a:t>
            </a:r>
            <a:endParaRPr lang="de-DE" sz="1600" dirty="0">
              <a:latin typeface="Calibri" panose="020F0502020204030204" pitchFamily="34" charset="0"/>
              <a:cs typeface="Calibri" panose="020F0502020204030204" pitchFamily="34" charset="0"/>
            </a:endParaRPr>
          </a:p>
        </p:txBody>
      </p:sp>
      <p:grpSp>
        <p:nvGrpSpPr>
          <p:cNvPr id="89" name="Gruppieren 88"/>
          <p:cNvGrpSpPr/>
          <p:nvPr/>
        </p:nvGrpSpPr>
        <p:grpSpPr>
          <a:xfrm>
            <a:off x="7591373" y="1451936"/>
            <a:ext cx="3960000" cy="3960001"/>
            <a:chOff x="5419725" y="1510911"/>
            <a:chExt cx="3960000" cy="3960001"/>
          </a:xfrm>
        </p:grpSpPr>
        <p:cxnSp>
          <p:nvCxnSpPr>
            <p:cNvPr id="90" name="Gerader Verbinder 89"/>
            <p:cNvCxnSpPr/>
            <p:nvPr/>
          </p:nvCxnSpPr>
          <p:spPr bwMode="auto">
            <a:xfrm>
              <a:off x="5419725" y="1510911"/>
              <a:ext cx="1980000" cy="198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1" name="Gerader Verbinder 90"/>
            <p:cNvCxnSpPr/>
            <p:nvPr/>
          </p:nvCxnSpPr>
          <p:spPr bwMode="auto">
            <a:xfrm flipV="1">
              <a:off x="5419725" y="3490911"/>
              <a:ext cx="1980000" cy="19800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Gerader Verbinder 93"/>
            <p:cNvCxnSpPr/>
            <p:nvPr/>
          </p:nvCxnSpPr>
          <p:spPr bwMode="auto">
            <a:xfrm>
              <a:off x="7399725" y="3490911"/>
              <a:ext cx="198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5" name="Rechteck 94"/>
            <p:cNvSpPr/>
            <p:nvPr/>
          </p:nvSpPr>
          <p:spPr bwMode="auto">
            <a:xfrm>
              <a:off x="5419725" y="1510911"/>
              <a:ext cx="3960000" cy="396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96" name="Rechteck 95"/>
            <p:cNvSpPr/>
            <p:nvPr/>
          </p:nvSpPr>
          <p:spPr bwMode="auto">
            <a:xfrm>
              <a:off x="7075012" y="3162299"/>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98" name="Grafik 97" descr="C:\Users\Zorn\AppData\Local\Microsoft\Windows\INetCache\Content.Word\gift-box.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624" y="3184911"/>
              <a:ext cx="612000" cy="612000"/>
            </a:xfrm>
            <a:prstGeom prst="rect">
              <a:avLst/>
            </a:prstGeom>
            <a:noFill/>
            <a:ln>
              <a:noFill/>
            </a:ln>
          </p:spPr>
        </p:pic>
        <p:pic>
          <p:nvPicPr>
            <p:cNvPr id="99" name="Grafik 98" descr="C:\Users\Zorn\AppData\Local\Microsoft\Windows\INetCache\Content.Word\drug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624" y="4058282"/>
              <a:ext cx="612000" cy="612000"/>
            </a:xfrm>
            <a:prstGeom prst="rect">
              <a:avLst/>
            </a:prstGeom>
            <a:noFill/>
            <a:ln>
              <a:noFill/>
            </a:ln>
          </p:spPr>
        </p:pic>
        <p:pic>
          <p:nvPicPr>
            <p:cNvPr id="100" name="Picture 2" descr="diagr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624" y="2081835"/>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 name="Gruppieren 100"/>
            <p:cNvGrpSpPr/>
            <p:nvPr/>
          </p:nvGrpSpPr>
          <p:grpSpPr>
            <a:xfrm>
              <a:off x="5731792" y="3136683"/>
              <a:ext cx="612000" cy="706689"/>
              <a:chOff x="5483680" y="3042878"/>
              <a:chExt cx="612000" cy="706689"/>
            </a:xfrm>
          </p:grpSpPr>
          <p:pic>
            <p:nvPicPr>
              <p:cNvPr id="105" name="Grafik 104" descr="C:\Users\Zorn\AppData\Local\Microsoft\Windows\INetCache\Content.Word\shopping-car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106" name="Grafik 105" descr="C:\Users\Zorn\AppData\Local\Microsoft\Windows\INetCache\Content.Word\tool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sp>
          <p:nvSpPr>
            <p:cNvPr id="102" name="Textfeld 101"/>
            <p:cNvSpPr txBox="1"/>
            <p:nvPr/>
          </p:nvSpPr>
          <p:spPr>
            <a:xfrm>
              <a:off x="7815294" y="2745919"/>
              <a:ext cx="1127813" cy="253916"/>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Gewinnerzeuger</a:t>
              </a:r>
              <a:endParaRPr lang="de-DE" sz="700" dirty="0">
                <a:latin typeface="Calibri" panose="020F0502020204030204" pitchFamily="34" charset="0"/>
                <a:cs typeface="Calibri" panose="020F0502020204030204" pitchFamily="34" charset="0"/>
              </a:endParaRPr>
            </a:p>
          </p:txBody>
        </p:sp>
        <p:sp>
          <p:nvSpPr>
            <p:cNvPr id="103" name="Textfeld 102"/>
            <p:cNvSpPr txBox="1"/>
            <p:nvPr/>
          </p:nvSpPr>
          <p:spPr>
            <a:xfrm>
              <a:off x="7930198" y="4728100"/>
              <a:ext cx="89800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Problemlöser</a:t>
              </a:r>
              <a:endParaRPr lang="de-DE" sz="1000" dirty="0">
                <a:latin typeface="Calibri" panose="020F0502020204030204" pitchFamily="34" charset="0"/>
                <a:cs typeface="Calibri" panose="020F0502020204030204" pitchFamily="34" charset="0"/>
              </a:endParaRPr>
            </a:p>
          </p:txBody>
        </p:sp>
        <p:sp>
          <p:nvSpPr>
            <p:cNvPr id="104" name="Textfeld 103"/>
            <p:cNvSpPr txBox="1"/>
            <p:nvPr/>
          </p:nvSpPr>
          <p:spPr>
            <a:xfrm>
              <a:off x="5685618" y="3848846"/>
              <a:ext cx="793807"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Produkte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Services</a:t>
              </a:r>
              <a:endParaRPr lang="de-DE" sz="1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400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6" grpId="0"/>
      <p:bldP spid="87" grpId="0"/>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Sustainability</a:t>
            </a:r>
            <a:r>
              <a:rPr lang="de-DE" sz="2800" dirty="0"/>
              <a:t> Basics - Kurzvorstellung der Grundlagen </a:t>
            </a:r>
            <a:r>
              <a:rPr lang="de-DE" sz="2800" dirty="0" smtClean="0"/>
              <a:t/>
            </a:r>
            <a:br>
              <a:rPr lang="de-DE" sz="2800" dirty="0" smtClean="0"/>
            </a:br>
            <a:r>
              <a:rPr lang="de-DE" dirty="0" smtClean="0"/>
              <a:t>Ein Beispiel anhand des Unternehmens </a:t>
            </a:r>
            <a:r>
              <a:rPr lang="de-DE" dirty="0" err="1" smtClean="0"/>
              <a:t>Weleda</a:t>
            </a:r>
            <a:endParaRPr lang="de-DE" dirty="0"/>
          </a:p>
        </p:txBody>
      </p:sp>
      <p:grpSp>
        <p:nvGrpSpPr>
          <p:cNvPr id="30" name="Gruppieren 29"/>
          <p:cNvGrpSpPr/>
          <p:nvPr/>
        </p:nvGrpSpPr>
        <p:grpSpPr>
          <a:xfrm>
            <a:off x="1146175" y="1312864"/>
            <a:ext cx="9899650" cy="2638696"/>
            <a:chOff x="520700" y="1312864"/>
            <a:chExt cx="9899650" cy="2638696"/>
          </a:xfrm>
        </p:grpSpPr>
        <p:grpSp>
          <p:nvGrpSpPr>
            <p:cNvPr id="5" name="Gruppieren 4"/>
            <p:cNvGrpSpPr/>
            <p:nvPr/>
          </p:nvGrpSpPr>
          <p:grpSpPr>
            <a:xfrm>
              <a:off x="520700" y="1312864"/>
              <a:ext cx="9899650" cy="2638696"/>
              <a:chOff x="482600" y="1055945"/>
              <a:chExt cx="9899650" cy="2638696"/>
            </a:xfrm>
          </p:grpSpPr>
          <p:sp>
            <p:nvSpPr>
              <p:cNvPr id="6" name="Rechteck 5"/>
              <p:cNvSpPr/>
              <p:nvPr/>
            </p:nvSpPr>
            <p:spPr bwMode="auto">
              <a:xfrm>
                <a:off x="482600" y="1055945"/>
                <a:ext cx="9623386" cy="2638696"/>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Textfeld 6"/>
              <p:cNvSpPr txBox="1"/>
              <p:nvPr/>
            </p:nvSpPr>
            <p:spPr>
              <a:xfrm>
                <a:off x="813453" y="1374702"/>
                <a:ext cx="9568797" cy="2139047"/>
              </a:xfrm>
              <a:prstGeom prst="rect">
                <a:avLst/>
              </a:prstGeom>
              <a:noFill/>
            </p:spPr>
            <p:txBody>
              <a:bodyPr wrap="square" rtlCol="0">
                <a:spAutoFit/>
              </a:bodyPr>
              <a:lstStyle/>
              <a:p>
                <a:pPr algn="l">
                  <a:spcAft>
                    <a:spcPts val="600"/>
                  </a:spcAft>
                </a:pPr>
                <a:r>
                  <a:rPr lang="de-DE" sz="1600" dirty="0" smtClean="0">
                    <a:latin typeface="Calibri" panose="020F0502020204030204" pitchFamily="34" charset="0"/>
                    <a:cs typeface="Calibri" panose="020F0502020204030204" pitchFamily="34" charset="0"/>
                  </a:rPr>
                  <a:t>Unsere_________________ </a:t>
                </a:r>
                <a:r>
                  <a:rPr lang="de-DE" sz="1600" dirty="0" err="1" smtClean="0">
                    <a:latin typeface="Calibri" panose="020F0502020204030204" pitchFamily="34" charset="0"/>
                    <a:cs typeface="Calibri" panose="020F0502020204030204" pitchFamily="34" charset="0"/>
                  </a:rPr>
                  <a:t>helfen____________________,die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sie______________________,________________und_________________________.  </a:t>
                </a:r>
                <a:br>
                  <a:rPr lang="de-DE" sz="1600" dirty="0" smtClean="0">
                    <a:latin typeface="Calibri" panose="020F0502020204030204" pitchFamily="34" charset="0"/>
                    <a:cs typeface="Calibri" panose="020F0502020204030204" pitchFamily="34" charset="0"/>
                  </a:rPr>
                </a:br>
                <a:endParaRPr lang="de-DE" sz="1600" dirty="0" smtClean="0">
                  <a:latin typeface="Calibri" panose="020F0502020204030204" pitchFamily="34" charset="0"/>
                  <a:cs typeface="Calibri" panose="020F0502020204030204" pitchFamily="34" charset="0"/>
                </a:endParaRP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8" name="Textfeld 7"/>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9" name="Textfeld 8"/>
              <p:cNvSpPr txBox="1"/>
              <p:nvPr/>
            </p:nvSpPr>
            <p:spPr>
              <a:xfrm>
                <a:off x="4373420"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10" name="Textfeld 9"/>
              <p:cNvSpPr txBox="1"/>
              <p:nvPr/>
            </p:nvSpPr>
            <p:spPr>
              <a:xfrm>
                <a:off x="1841439" y="2651035"/>
                <a:ext cx="6260047"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(Die Leistung Ihres Nutzenversprechen. Denken Sie daran Ihre Nachhaltigkeitsaspekte einzubringen.)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11" name="Textfeld 10"/>
              <p:cNvSpPr txBox="1"/>
              <p:nvPr/>
            </p:nvSpPr>
            <p:spPr>
              <a:xfrm>
                <a:off x="6807406" y="1655475"/>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12" name="Textfeld 11"/>
              <p:cNvSpPr txBox="1"/>
              <p:nvPr/>
            </p:nvSpPr>
            <p:spPr>
              <a:xfrm>
                <a:off x="1693253" y="3408388"/>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sp>
          <p:nvSpPr>
            <p:cNvPr id="14" name="Textfeld 13"/>
            <p:cNvSpPr txBox="1"/>
            <p:nvPr/>
          </p:nvSpPr>
          <p:spPr>
            <a:xfrm>
              <a:off x="1654469" y="1441595"/>
              <a:ext cx="1425005" cy="461665"/>
            </a:xfrm>
            <a:prstGeom prst="rect">
              <a:avLst/>
            </a:prstGeom>
            <a:noFill/>
          </p:spPr>
          <p:txBody>
            <a:bodyPr wrap="non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naturkosmetischen</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Pflege-Produkte</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5" name="Textfeld 14"/>
            <p:cNvSpPr txBox="1"/>
            <p:nvPr/>
          </p:nvSpPr>
          <p:spPr>
            <a:xfrm>
              <a:off x="3882389" y="1650011"/>
              <a:ext cx="2136675"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umweltbewussten </a:t>
              </a:r>
              <a:r>
                <a:rPr lang="de-DE" sz="1200" dirty="0" err="1" smtClean="0">
                  <a:solidFill>
                    <a:schemeClr val="accent1">
                      <a:lumMod val="50000"/>
                    </a:schemeClr>
                  </a:solidFill>
                  <a:latin typeface="Calibri" panose="020F0502020204030204" pitchFamily="34" charset="0"/>
                  <a:cs typeface="Calibri" panose="020F0502020204030204" pitchFamily="34" charset="0"/>
                </a:rPr>
                <a:t>KundInnen</a:t>
              </a:r>
              <a:r>
                <a:rPr lang="de-DE" sz="1200" dirty="0" smtClean="0">
                  <a:solidFill>
                    <a:schemeClr val="accent1">
                      <a:lumMod val="50000"/>
                    </a:schemeClr>
                  </a:solidFill>
                  <a:latin typeface="Calibri" panose="020F0502020204030204" pitchFamily="34" charset="0"/>
                  <a:cs typeface="Calibri" panose="020F0502020204030204" pitchFamily="34" charset="0"/>
                </a:rPr>
                <a:t> </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6" name="Textfeld 15"/>
            <p:cNvSpPr txBox="1"/>
            <p:nvPr/>
          </p:nvSpPr>
          <p:spPr>
            <a:xfrm>
              <a:off x="5848792" y="1483206"/>
              <a:ext cx="3910942" cy="461665"/>
            </a:xfrm>
            <a:prstGeom prst="rect">
              <a:avLst/>
            </a:prstGeom>
            <a:noFill/>
          </p:spPr>
          <p:txBody>
            <a:bodyPr wrap="non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bei ihrer täglichen Pflege nicht nur ein gutes Pflegegefühl,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sondern auch ein gutes Gewissen haben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7" name="Textfeld 16"/>
            <p:cNvSpPr txBox="1"/>
            <p:nvPr/>
          </p:nvSpPr>
          <p:spPr>
            <a:xfrm>
              <a:off x="2337352" y="2586590"/>
              <a:ext cx="1172308" cy="276999"/>
            </a:xfrm>
            <a:prstGeom prst="rect">
              <a:avLst/>
            </a:prstGeom>
            <a:noFill/>
          </p:spPr>
          <p:txBody>
            <a:bodyPr wrap="non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aus natürlichen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8" name="Textfeld 17"/>
            <p:cNvSpPr txBox="1"/>
            <p:nvPr/>
          </p:nvSpPr>
          <p:spPr>
            <a:xfrm>
              <a:off x="5959826" y="2432371"/>
              <a:ext cx="3222422" cy="461665"/>
            </a:xfrm>
            <a:prstGeom prst="rect">
              <a:avLst/>
            </a:prstGeom>
            <a:noFill/>
          </p:spPr>
          <p:txBody>
            <a:bodyPr wrap="none" rtlCol="0">
              <a:spAutoFit/>
            </a:bodyPr>
            <a:lstStyle/>
            <a:p>
              <a:pPr algn="ctr"/>
              <a:r>
                <a:rPr lang="de-DE" sz="1200" dirty="0">
                  <a:solidFill>
                    <a:schemeClr val="accent1">
                      <a:lumMod val="50000"/>
                    </a:schemeClr>
                  </a:solidFill>
                  <a:latin typeface="Calibri" panose="020F0502020204030204" pitchFamily="34" charset="0"/>
                  <a:cs typeface="Calibri" panose="020F0502020204030204" pitchFamily="34" charset="0"/>
                </a:rPr>
                <a:t>i</a:t>
              </a:r>
              <a:r>
                <a:rPr lang="de-DE" sz="1200" dirty="0" smtClean="0">
                  <a:solidFill>
                    <a:schemeClr val="accent1">
                      <a:lumMod val="50000"/>
                    </a:schemeClr>
                  </a:solidFill>
                  <a:latin typeface="Calibri" panose="020F0502020204030204" pitchFamily="34" charset="0"/>
                  <a:cs typeface="Calibri" panose="020F0502020204030204" pitchFamily="34" charset="0"/>
                </a:rPr>
                <a:t>hr Absatz dabei hilft umfangreich angelegte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umweltschutzfördernde Projekte zu finanzieren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9" name="Rechteck 18"/>
            <p:cNvSpPr/>
            <p:nvPr/>
          </p:nvSpPr>
          <p:spPr>
            <a:xfrm>
              <a:off x="3451321" y="2401924"/>
              <a:ext cx="2752063" cy="461665"/>
            </a:xfrm>
            <a:prstGeom prst="rect">
              <a:avLst/>
            </a:prstGeom>
          </p:spPr>
          <p:txBody>
            <a:bodyPr wrap="square">
              <a:spAutoFit/>
            </a:bodyPr>
            <a:lstStyle/>
            <a:p>
              <a:pPr algn="ctr"/>
              <a:r>
                <a:rPr lang="de-DE" sz="1200" dirty="0">
                  <a:solidFill>
                    <a:schemeClr val="accent1">
                      <a:lumMod val="50000"/>
                    </a:schemeClr>
                  </a:solidFill>
                  <a:latin typeface="Calibri" panose="020F0502020204030204" pitchFamily="34" charset="0"/>
                  <a:cs typeface="Calibri" panose="020F0502020204030204" pitchFamily="34" charset="0"/>
                </a:rPr>
                <a:t>sozial gerechten </a:t>
              </a:r>
              <a:r>
                <a:rPr lang="de-DE" sz="1200" dirty="0" smtClean="0">
                  <a:solidFill>
                    <a:schemeClr val="accent1">
                      <a:lumMod val="50000"/>
                    </a:schemeClr>
                  </a:solidFill>
                  <a:latin typeface="Calibri" panose="020F0502020204030204" pitchFamily="34" charset="0"/>
                  <a:cs typeface="Calibri" panose="020F0502020204030204" pitchFamily="34" charset="0"/>
                </a:rPr>
                <a:t>und nachhaltigen </a:t>
              </a:r>
              <a:r>
                <a:rPr lang="de-DE" sz="1200" dirty="0">
                  <a:solidFill>
                    <a:schemeClr val="accent1">
                      <a:lumMod val="50000"/>
                    </a:schemeClr>
                  </a:solidFill>
                  <a:latin typeface="Calibri" panose="020F0502020204030204" pitchFamily="34" charset="0"/>
                  <a:cs typeface="Calibri" panose="020F0502020204030204" pitchFamily="34" charset="0"/>
                </a:rPr>
                <a:t>Rohstoffen gefertigt sind</a:t>
              </a:r>
              <a:endParaRPr lang="de-DE" sz="1200" dirty="0"/>
            </a:p>
          </p:txBody>
        </p:sp>
        <p:sp>
          <p:nvSpPr>
            <p:cNvPr id="20" name="Textfeld 19"/>
            <p:cNvSpPr txBox="1"/>
            <p:nvPr/>
          </p:nvSpPr>
          <p:spPr>
            <a:xfrm>
              <a:off x="1777569" y="3213929"/>
              <a:ext cx="3808735" cy="461665"/>
            </a:xfrm>
            <a:prstGeom prst="rect">
              <a:avLst/>
            </a:prstGeom>
            <a:noFill/>
          </p:spPr>
          <p:txBody>
            <a:bodyPr wrap="none" rtlCol="0">
              <a:spAutoFit/>
            </a:bodyPr>
            <a:lstStyle/>
            <a:p>
              <a:pPr algn="ctr"/>
              <a:r>
                <a:rPr lang="de-DE" sz="1200" dirty="0">
                  <a:solidFill>
                    <a:schemeClr val="accent1">
                      <a:lumMod val="50000"/>
                    </a:schemeClr>
                  </a:solidFill>
                  <a:latin typeface="Calibri" panose="020F0502020204030204" pitchFamily="34" charset="0"/>
                  <a:cs typeface="Calibri" panose="020F0502020204030204" pitchFamily="34" charset="0"/>
                </a:rPr>
                <a:t>v</a:t>
              </a:r>
              <a:r>
                <a:rPr lang="de-DE" sz="1200" dirty="0" smtClean="0">
                  <a:solidFill>
                    <a:schemeClr val="accent1">
                      <a:lumMod val="50000"/>
                    </a:schemeClr>
                  </a:solidFill>
                  <a:latin typeface="Calibri" panose="020F0502020204030204" pitchFamily="34" charset="0"/>
                  <a:cs typeface="Calibri" panose="020F0502020204030204" pitchFamily="34" charset="0"/>
                </a:rPr>
                <a:t>iele Konkurrenzprodukte investieren wir in eine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transparente und nachhaltige Unternehmensentwicklung</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grpSp>
      <p:sp>
        <p:nvSpPr>
          <p:cNvPr id="25" name="Rechteck 24"/>
          <p:cNvSpPr/>
          <p:nvPr/>
        </p:nvSpPr>
        <p:spPr bwMode="auto">
          <a:xfrm>
            <a:off x="2718352" y="4121904"/>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1100" b="0" dirty="0">
                <a:latin typeface="Calibri" panose="020F0502020204030204" pitchFamily="34" charset="0"/>
                <a:cs typeface="Calibri" panose="020F0502020204030204" pitchFamily="34" charset="0"/>
              </a:rPr>
              <a:t>Biodynamische Landwirtschaft </a:t>
            </a:r>
            <a:r>
              <a:rPr lang="de-DE" sz="1100" b="0" dirty="0" smtClean="0">
                <a:latin typeface="Calibri" panose="020F0502020204030204" pitchFamily="34" charset="0"/>
                <a:cs typeface="Calibri" panose="020F0502020204030204" pitchFamily="34" charset="0"/>
              </a:rPr>
              <a:t>zur Steigerung von Humus </a:t>
            </a:r>
            <a:r>
              <a:rPr lang="de-DE" sz="1100" b="0" dirty="0">
                <a:latin typeface="Calibri" panose="020F0502020204030204" pitchFamily="34" charset="0"/>
                <a:cs typeface="Calibri" panose="020F0502020204030204" pitchFamily="34" charset="0"/>
              </a:rPr>
              <a:t>im Boden, </a:t>
            </a:r>
            <a:r>
              <a:rPr lang="de-DE" sz="1100" b="0" dirty="0" smtClean="0">
                <a:latin typeface="Calibri" panose="020F0502020204030204" pitchFamily="34" charset="0"/>
                <a:cs typeface="Calibri" panose="020F0502020204030204" pitchFamily="34" charset="0"/>
              </a:rPr>
              <a:t>um Kohlenstoff zu binden. </a:t>
            </a:r>
            <a:endParaRPr kumimoji="0" lang="de-DE"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 name="Rechteck 25"/>
          <p:cNvSpPr/>
          <p:nvPr/>
        </p:nvSpPr>
        <p:spPr bwMode="auto">
          <a:xfrm>
            <a:off x="4449945" y="4121904"/>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1100" b="0" dirty="0" smtClean="0">
                <a:latin typeface="+mn-lt"/>
              </a:rPr>
              <a:t>Verpackungs-management: 60% Glas, 15% Aluminium mit ersten Projekten für recyceltes PET.</a:t>
            </a:r>
            <a:endParaRPr kumimoji="0" lang="de-DE" sz="1100" b="0" u="none" strike="noStrike" cap="none" normalizeH="0" baseline="0" dirty="0">
              <a:ln>
                <a:noFill/>
              </a:ln>
              <a:solidFill>
                <a:schemeClr val="tx1"/>
              </a:solidFill>
              <a:effectLst/>
              <a:latin typeface="+mn-lt"/>
              <a:cs typeface="Calibri" panose="020F0502020204030204" pitchFamily="34" charset="0"/>
            </a:endParaRPr>
          </a:p>
        </p:txBody>
      </p:sp>
      <p:sp>
        <p:nvSpPr>
          <p:cNvPr id="27" name="Rechteck 26"/>
          <p:cNvSpPr/>
          <p:nvPr/>
        </p:nvSpPr>
        <p:spPr bwMode="auto">
          <a:xfrm>
            <a:off x="6181538" y="4121903"/>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1100" b="0" dirty="0" smtClean="0">
                <a:solidFill>
                  <a:srgbClr val="000000"/>
                </a:solidFill>
                <a:latin typeface="Calibri" panose="020F0502020204030204"/>
              </a:rPr>
              <a:t>Erfassung der </a:t>
            </a:r>
            <a:br>
              <a:rPr lang="de-DE" sz="1100" b="0" dirty="0" smtClean="0">
                <a:solidFill>
                  <a:srgbClr val="000000"/>
                </a:solidFill>
                <a:latin typeface="Calibri" panose="020F0502020204030204"/>
              </a:rPr>
            </a:br>
            <a:r>
              <a:rPr lang="de-DE" sz="1100" b="0" dirty="0" smtClean="0">
                <a:solidFill>
                  <a:srgbClr val="000000"/>
                </a:solidFill>
                <a:latin typeface="Calibri" panose="020F0502020204030204"/>
              </a:rPr>
              <a:t>„wahren Kosten“ der wichtigsten </a:t>
            </a:r>
            <a:r>
              <a:rPr lang="de-DE" sz="1100" b="0" dirty="0" err="1" smtClean="0">
                <a:solidFill>
                  <a:srgbClr val="000000"/>
                </a:solidFill>
                <a:latin typeface="Calibri" panose="020F0502020204030204"/>
              </a:rPr>
              <a:t>pflanzl</a:t>
            </a:r>
            <a:r>
              <a:rPr lang="de-DE" sz="1100" b="0" dirty="0" smtClean="0">
                <a:solidFill>
                  <a:srgbClr val="000000"/>
                </a:solidFill>
                <a:latin typeface="Calibri" panose="020F0502020204030204"/>
              </a:rPr>
              <a:t>. Rohstoffe  </a:t>
            </a:r>
          </a:p>
          <a:p>
            <a:pPr lvl="0" algn="ctr" eaLnBrk="1" hangingPunct="1"/>
            <a:r>
              <a:rPr lang="de-DE" sz="1100" b="0" dirty="0" smtClean="0">
                <a:solidFill>
                  <a:srgbClr val="000000"/>
                </a:solidFill>
                <a:latin typeface="Calibri" panose="020F0502020204030204"/>
              </a:rPr>
              <a:t>(True-</a:t>
            </a:r>
            <a:r>
              <a:rPr lang="de-DE" sz="1100" b="0" dirty="0" err="1" smtClean="0">
                <a:solidFill>
                  <a:srgbClr val="000000"/>
                </a:solidFill>
                <a:latin typeface="Calibri" panose="020F0502020204030204"/>
              </a:rPr>
              <a:t>Cost</a:t>
            </a:r>
            <a:r>
              <a:rPr lang="de-DE" sz="1100" b="0" dirty="0" smtClean="0">
                <a:solidFill>
                  <a:srgbClr val="000000"/>
                </a:solidFill>
                <a:latin typeface="Calibri" panose="020F0502020204030204"/>
              </a:rPr>
              <a:t>-Accounting).</a:t>
            </a:r>
            <a:endParaRPr lang="de-DE" sz="1100" b="0" dirty="0">
              <a:solidFill>
                <a:srgbClr val="000000"/>
              </a:solidFill>
              <a:latin typeface="Calibri" panose="020F0502020204030204"/>
              <a:cs typeface="Calibri" panose="020F0502020204030204" pitchFamily="34" charset="0"/>
            </a:endParaRPr>
          </a:p>
        </p:txBody>
      </p:sp>
      <p:sp>
        <p:nvSpPr>
          <p:cNvPr id="32" name="Rechteck 31"/>
          <p:cNvSpPr/>
          <p:nvPr/>
        </p:nvSpPr>
        <p:spPr bwMode="auto">
          <a:xfrm>
            <a:off x="7907379" y="4121903"/>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1100" b="0" dirty="0" smtClean="0">
                <a:latin typeface="Calibri" panose="020F0502020204030204"/>
              </a:rPr>
              <a:t>100 % der </a:t>
            </a:r>
            <a:r>
              <a:rPr lang="de-DE" sz="1100" b="0" dirty="0">
                <a:latin typeface="Calibri" panose="020F0502020204030204"/>
              </a:rPr>
              <a:t>Lieferketten </a:t>
            </a:r>
            <a:r>
              <a:rPr lang="de-DE" sz="1100" b="0" dirty="0" smtClean="0">
                <a:latin typeface="Calibri" panose="020F0502020204030204"/>
              </a:rPr>
              <a:t>der Kosmetikprodukte </a:t>
            </a:r>
            <a:r>
              <a:rPr lang="de-DE" sz="1100" b="0" dirty="0">
                <a:latin typeface="Calibri" panose="020F0502020204030204"/>
              </a:rPr>
              <a:t>sind auf den UEBT-Standard </a:t>
            </a:r>
            <a:r>
              <a:rPr lang="de-DE" sz="1100" b="0" dirty="0" smtClean="0">
                <a:latin typeface="Calibri" panose="020F0502020204030204"/>
              </a:rPr>
              <a:t>überprüft.</a:t>
            </a:r>
            <a:endParaRPr lang="de-DE" sz="1100" b="0" dirty="0">
              <a:latin typeface="Calibri" panose="020F0502020204030204"/>
              <a:cs typeface="Calibri" panose="020F050202020403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2155" y="409776"/>
            <a:ext cx="1412812" cy="552587"/>
          </a:xfrm>
          <a:prstGeom prst="rect">
            <a:avLst/>
          </a:prstGeom>
        </p:spPr>
      </p:pic>
      <p:sp>
        <p:nvSpPr>
          <p:cNvPr id="29" name="Rechteck 28"/>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a:t>
            </a:r>
            <a:r>
              <a:rPr lang="de-DE" sz="1200" dirty="0" err="1" smtClean="0">
                <a:latin typeface="Calibri" panose="020F0502020204030204" pitchFamily="34" charset="0"/>
              </a:rPr>
              <a:t>Weleda</a:t>
            </a:r>
            <a:endParaRPr lang="de-DE" sz="1200" dirty="0" smtClean="0">
              <a:latin typeface="Calibri" panose="020F0502020204030204" pitchFamily="34" charset="0"/>
            </a:endParaRPr>
          </a:p>
        </p:txBody>
      </p:sp>
      <p:sp>
        <p:nvSpPr>
          <p:cNvPr id="28" name="Textfeld 27"/>
          <p:cNvSpPr txBox="1"/>
          <p:nvPr/>
        </p:nvSpPr>
        <p:spPr>
          <a:xfrm>
            <a:off x="3656173" y="5286695"/>
            <a:ext cx="1309141" cy="400110"/>
          </a:xfrm>
          <a:prstGeom prst="rect">
            <a:avLst/>
          </a:prstGeom>
          <a:noFill/>
        </p:spPr>
        <p:txBody>
          <a:bodyPr wrap="none" rtlCol="0">
            <a:spAutoFit/>
          </a:bodyPr>
          <a:lstStyle/>
          <a:p>
            <a:pPr algn="l"/>
            <a:r>
              <a:rPr lang="de-DE" sz="20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ökologisch</a:t>
            </a:r>
            <a:endParaRPr lang="de-DE" sz="20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31" name="Textfeld 30"/>
          <p:cNvSpPr txBox="1"/>
          <p:nvPr/>
        </p:nvSpPr>
        <p:spPr>
          <a:xfrm>
            <a:off x="6181538" y="5286695"/>
            <a:ext cx="1471044" cy="400110"/>
          </a:xfrm>
          <a:prstGeom prst="rect">
            <a:avLst/>
          </a:prstGeom>
          <a:noFill/>
        </p:spPr>
        <p:txBody>
          <a:bodyPr wrap="none" rtlCol="0">
            <a:spAutoFit/>
          </a:bodyPr>
          <a:lstStyle/>
          <a:p>
            <a:pPr algn="ctr"/>
            <a:r>
              <a:rPr lang="de-DE" sz="20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ökonomisch</a:t>
            </a:r>
            <a:endParaRPr lang="de-DE" sz="20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33" name="Textfeld 32"/>
          <p:cNvSpPr txBox="1"/>
          <p:nvPr/>
        </p:nvSpPr>
        <p:spPr>
          <a:xfrm>
            <a:off x="8259561" y="5279626"/>
            <a:ext cx="776751" cy="400110"/>
          </a:xfrm>
          <a:prstGeom prst="rect">
            <a:avLst/>
          </a:prstGeom>
          <a:noFill/>
        </p:spPr>
        <p:txBody>
          <a:bodyPr wrap="none" rtlCol="0">
            <a:spAutoFit/>
          </a:bodyPr>
          <a:lstStyle/>
          <a:p>
            <a:pPr algn="l"/>
            <a:r>
              <a:rPr lang="de-DE" sz="20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sozial</a:t>
            </a:r>
            <a:endParaRPr lang="de-DE" sz="20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61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61179" y="4104267"/>
            <a:ext cx="10363200" cy="2172675"/>
          </a:xfrm>
        </p:spPr>
        <p:txBody>
          <a:bodyPr/>
          <a:lstStyle/>
          <a:p>
            <a:r>
              <a:rPr lang="de-DE" dirty="0" smtClean="0"/>
              <a:t>Stakeholder </a:t>
            </a:r>
            <a:r>
              <a:rPr lang="de-DE" dirty="0" err="1" smtClean="0"/>
              <a:t>mapping</a:t>
            </a:r>
            <a:r>
              <a:rPr lang="de-DE" dirty="0" smtClean="0"/>
              <a:t> </a:t>
            </a:r>
            <a:br>
              <a:rPr lang="de-DE" dirty="0" smtClean="0"/>
            </a:br>
            <a:r>
              <a:rPr lang="de-DE" sz="2000" dirty="0" err="1" smtClean="0"/>
              <a:t>Stakeholderübersicht</a:t>
            </a:r>
            <a:r>
              <a:rPr lang="de-DE" sz="2000" dirty="0" smtClean="0"/>
              <a:t> und </a:t>
            </a:r>
            <a:r>
              <a:rPr lang="de-DE" sz="2000" dirty="0"/>
              <a:t>Priorisierung</a:t>
            </a:r>
            <a:br>
              <a:rPr lang="de-DE" sz="2000" dirty="0"/>
            </a:br>
            <a:r>
              <a:rPr lang="de-DE" sz="2000" dirty="0"/>
              <a:t>Stakeholderbeziehung zu </a:t>
            </a:r>
            <a:r>
              <a:rPr lang="de-DE" sz="2000" dirty="0" err="1"/>
              <a:t>nachhaltigkeit</a:t>
            </a:r>
            <a:r>
              <a:rPr lang="de-DE" sz="2000" dirty="0" smtClean="0"/>
              <a:t/>
            </a:r>
            <a:br>
              <a:rPr lang="de-DE" sz="2000" dirty="0" smtClean="0"/>
            </a:br>
            <a:r>
              <a:rPr lang="de-DE" sz="2000" dirty="0" err="1" smtClean="0"/>
              <a:t>Stakeholderpfad</a:t>
            </a:r>
            <a:r>
              <a:rPr lang="de-DE" sz="2000" dirty="0" smtClean="0"/>
              <a:t> A Kunden Canvas</a:t>
            </a:r>
            <a:br>
              <a:rPr lang="de-DE" sz="2000" dirty="0" smtClean="0"/>
            </a:br>
            <a:r>
              <a:rPr lang="de-DE" sz="2000" dirty="0" err="1" smtClean="0"/>
              <a:t>Stakeholderpfad</a:t>
            </a:r>
            <a:r>
              <a:rPr lang="de-DE" sz="2000" dirty="0" smtClean="0"/>
              <a:t> b Stakeholder </a:t>
            </a:r>
            <a:r>
              <a:rPr lang="de-DE" sz="2000" dirty="0" err="1" smtClean="0"/>
              <a:t>Canvas</a:t>
            </a:r>
            <a:endParaRPr lang="de-DE" dirty="0"/>
          </a:p>
        </p:txBody>
      </p:sp>
    </p:spTree>
    <p:extLst>
      <p:ext uri="{BB962C8B-B14F-4D97-AF65-F5344CB8AC3E}">
        <p14:creationId xmlns:p14="http://schemas.microsoft.com/office/powerpoint/2010/main" val="51667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7043417" y="1691833"/>
            <a:ext cx="3582812" cy="3547360"/>
            <a:chOff x="1178536" y="1683936"/>
            <a:chExt cx="3582812" cy="3547360"/>
          </a:xfrm>
        </p:grpSpPr>
        <p:sp>
          <p:nvSpPr>
            <p:cNvPr id="3" name="Ellipse 2"/>
            <p:cNvSpPr/>
            <p:nvPr/>
          </p:nvSpPr>
          <p:spPr bwMode="auto">
            <a:xfrm>
              <a:off x="1968153" y="2442308"/>
              <a:ext cx="2030616" cy="203061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Ihr Start-up</a:t>
              </a:r>
              <a:endParaRPr kumimoji="0" lang="de-DE"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6" name="Gruppieren 5"/>
            <p:cNvGrpSpPr/>
            <p:nvPr/>
          </p:nvGrpSpPr>
          <p:grpSpPr>
            <a:xfrm>
              <a:off x="3959791" y="2657188"/>
              <a:ext cx="730876" cy="730876"/>
              <a:chOff x="3938985" y="2618401"/>
              <a:chExt cx="730876" cy="730876"/>
            </a:xfrm>
          </p:grpSpPr>
          <p:sp>
            <p:nvSpPr>
              <p:cNvPr id="16" name="Ellipse 15"/>
              <p:cNvSpPr/>
              <p:nvPr/>
            </p:nvSpPr>
            <p:spPr bwMode="auto">
              <a:xfrm>
                <a:off x="3938985" y="2618401"/>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3" name="Textfeld 22"/>
              <p:cNvSpPr txBox="1"/>
              <p:nvPr/>
            </p:nvSpPr>
            <p:spPr>
              <a:xfrm>
                <a:off x="3949765" y="2860729"/>
                <a:ext cx="709315" cy="246221"/>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Kunden</a:t>
                </a:r>
                <a:endParaRPr lang="de-DE" sz="1000" dirty="0">
                  <a:latin typeface="Calibri" panose="020F0502020204030204" pitchFamily="34" charset="0"/>
                  <a:cs typeface="Calibri" panose="020F0502020204030204" pitchFamily="34" charset="0"/>
                </a:endParaRPr>
              </a:p>
            </p:txBody>
          </p:sp>
        </p:grpSp>
        <p:grpSp>
          <p:nvGrpSpPr>
            <p:cNvPr id="2" name="Gruppieren 1"/>
            <p:cNvGrpSpPr/>
            <p:nvPr/>
          </p:nvGrpSpPr>
          <p:grpSpPr>
            <a:xfrm>
              <a:off x="2530843" y="1683936"/>
              <a:ext cx="886067" cy="730876"/>
              <a:chOff x="2582858" y="1691177"/>
              <a:chExt cx="886067" cy="730876"/>
            </a:xfrm>
          </p:grpSpPr>
          <p:sp>
            <p:nvSpPr>
              <p:cNvPr id="13" name="Ellipse 12"/>
              <p:cNvSpPr/>
              <p:nvPr/>
            </p:nvSpPr>
            <p:spPr bwMode="auto">
              <a:xfrm>
                <a:off x="2660454" y="1691177"/>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 name="Textfeld 24"/>
              <p:cNvSpPr txBox="1"/>
              <p:nvPr/>
            </p:nvSpPr>
            <p:spPr>
              <a:xfrm>
                <a:off x="2582858" y="1856560"/>
                <a:ext cx="886067"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(künftige)</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Mitarbeiter</a:t>
                </a:r>
                <a:endParaRPr lang="de-DE" sz="1000" dirty="0">
                  <a:latin typeface="Calibri" panose="020F0502020204030204" pitchFamily="34" charset="0"/>
                  <a:cs typeface="Calibri" panose="020F0502020204030204" pitchFamily="34" charset="0"/>
                </a:endParaRPr>
              </a:p>
            </p:txBody>
          </p:sp>
        </p:grpSp>
        <p:grpSp>
          <p:nvGrpSpPr>
            <p:cNvPr id="12" name="Gruppieren 11"/>
            <p:cNvGrpSpPr/>
            <p:nvPr/>
          </p:nvGrpSpPr>
          <p:grpSpPr>
            <a:xfrm>
              <a:off x="3476545" y="4219397"/>
              <a:ext cx="730876" cy="730876"/>
              <a:chOff x="3554836" y="4151101"/>
              <a:chExt cx="730876" cy="730876"/>
            </a:xfrm>
          </p:grpSpPr>
          <p:sp>
            <p:nvSpPr>
              <p:cNvPr id="14" name="Ellipse 13"/>
              <p:cNvSpPr/>
              <p:nvPr/>
            </p:nvSpPr>
            <p:spPr bwMode="auto">
              <a:xfrm>
                <a:off x="3554836" y="4151101"/>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 name="Textfeld 25"/>
              <p:cNvSpPr txBox="1"/>
              <p:nvPr/>
            </p:nvSpPr>
            <p:spPr>
              <a:xfrm>
                <a:off x="3571061" y="4316484"/>
                <a:ext cx="709315"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Wett-bewerber</a:t>
                </a:r>
                <a:endParaRPr lang="de-DE" sz="1000" dirty="0">
                  <a:latin typeface="Calibri" panose="020F0502020204030204" pitchFamily="34" charset="0"/>
                  <a:cs typeface="Calibri" panose="020F0502020204030204" pitchFamily="34" charset="0"/>
                </a:endParaRPr>
              </a:p>
            </p:txBody>
          </p:sp>
        </p:grpSp>
        <p:grpSp>
          <p:nvGrpSpPr>
            <p:cNvPr id="8" name="Gruppieren 7"/>
            <p:cNvGrpSpPr/>
            <p:nvPr/>
          </p:nvGrpSpPr>
          <p:grpSpPr>
            <a:xfrm>
              <a:off x="3926728" y="3503795"/>
              <a:ext cx="834620" cy="730876"/>
              <a:chOff x="3942689" y="3436507"/>
              <a:chExt cx="834620" cy="730876"/>
            </a:xfrm>
          </p:grpSpPr>
          <p:sp>
            <p:nvSpPr>
              <p:cNvPr id="21" name="Ellipse 20"/>
              <p:cNvSpPr/>
              <p:nvPr/>
            </p:nvSpPr>
            <p:spPr bwMode="auto">
              <a:xfrm>
                <a:off x="3988211" y="3436507"/>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7" name="Textfeld 26"/>
              <p:cNvSpPr txBox="1"/>
              <p:nvPr/>
            </p:nvSpPr>
            <p:spPr>
              <a:xfrm>
                <a:off x="3942689" y="3601890"/>
                <a:ext cx="834620"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Lieferanten &amp; Partner</a:t>
                </a:r>
                <a:endParaRPr lang="de-DE" sz="1000" dirty="0">
                  <a:latin typeface="Calibri" panose="020F0502020204030204" pitchFamily="34" charset="0"/>
                  <a:cs typeface="Calibri" panose="020F0502020204030204" pitchFamily="34" charset="0"/>
                </a:endParaRPr>
              </a:p>
            </p:txBody>
          </p:sp>
        </p:grpSp>
        <p:grpSp>
          <p:nvGrpSpPr>
            <p:cNvPr id="4" name="Gruppieren 3"/>
            <p:cNvGrpSpPr/>
            <p:nvPr/>
          </p:nvGrpSpPr>
          <p:grpSpPr>
            <a:xfrm>
              <a:off x="3396305" y="1972429"/>
              <a:ext cx="894793" cy="730876"/>
              <a:chOff x="3360884" y="1961837"/>
              <a:chExt cx="894793" cy="730876"/>
            </a:xfrm>
          </p:grpSpPr>
          <p:sp>
            <p:nvSpPr>
              <p:cNvPr id="15" name="Ellipse 14"/>
              <p:cNvSpPr/>
              <p:nvPr/>
            </p:nvSpPr>
            <p:spPr bwMode="auto">
              <a:xfrm>
                <a:off x="3442843" y="1961837"/>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8" name="Textfeld 27"/>
              <p:cNvSpPr txBox="1"/>
              <p:nvPr/>
            </p:nvSpPr>
            <p:spPr>
              <a:xfrm>
                <a:off x="3360884" y="2204165"/>
                <a:ext cx="894793" cy="246221"/>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Kapitalgeber</a:t>
                </a:r>
                <a:endParaRPr lang="de-DE" sz="1000" dirty="0">
                  <a:latin typeface="Calibri" panose="020F0502020204030204" pitchFamily="34" charset="0"/>
                  <a:cs typeface="Calibri" panose="020F0502020204030204" pitchFamily="34" charset="0"/>
                </a:endParaRPr>
              </a:p>
            </p:txBody>
          </p:sp>
        </p:grpSp>
        <p:grpSp>
          <p:nvGrpSpPr>
            <p:cNvPr id="40" name="Gruppieren 39"/>
            <p:cNvGrpSpPr/>
            <p:nvPr/>
          </p:nvGrpSpPr>
          <p:grpSpPr>
            <a:xfrm>
              <a:off x="2569859" y="4500420"/>
              <a:ext cx="827205" cy="730876"/>
              <a:chOff x="2612472" y="4505465"/>
              <a:chExt cx="827205" cy="730876"/>
            </a:xfrm>
          </p:grpSpPr>
          <p:sp>
            <p:nvSpPr>
              <p:cNvPr id="22" name="Ellipse 21"/>
              <p:cNvSpPr/>
              <p:nvPr/>
            </p:nvSpPr>
            <p:spPr bwMode="auto">
              <a:xfrm>
                <a:off x="2660454" y="4505465"/>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1" name="Textfeld 30"/>
              <p:cNvSpPr txBox="1"/>
              <p:nvPr/>
            </p:nvSpPr>
            <p:spPr>
              <a:xfrm>
                <a:off x="2612472" y="4670848"/>
                <a:ext cx="827205"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Staat</a:t>
                </a:r>
                <a:r>
                  <a:rPr lang="de-DE" sz="1000" dirty="0">
                    <a:latin typeface="Calibri" panose="020F0502020204030204" pitchFamily="34" charset="0"/>
                    <a:cs typeface="Calibri" panose="020F0502020204030204" pitchFamily="34" charset="0"/>
                  </a:rPr>
                  <a:t> </a:t>
                </a:r>
                <a:endParaRPr lang="de-DE" sz="1000" dirty="0" smtClean="0">
                  <a:latin typeface="Calibri" panose="020F0502020204030204" pitchFamily="34" charset="0"/>
                  <a:cs typeface="Calibri" panose="020F0502020204030204" pitchFamily="34" charset="0"/>
                </a:endParaRPr>
              </a:p>
              <a:p>
                <a:pPr algn="ctr"/>
                <a:r>
                  <a:rPr lang="de-DE" sz="1000" dirty="0" smtClean="0">
                    <a:latin typeface="Calibri" panose="020F0502020204030204" pitchFamily="34" charset="0"/>
                    <a:cs typeface="Calibri" panose="020F0502020204030204" pitchFamily="34" charset="0"/>
                  </a:rPr>
                  <a:t>&amp; Behörden</a:t>
                </a:r>
                <a:endParaRPr lang="de-DE" sz="1000" dirty="0">
                  <a:latin typeface="Calibri" panose="020F0502020204030204" pitchFamily="34" charset="0"/>
                  <a:cs typeface="Calibri" panose="020F0502020204030204" pitchFamily="34" charset="0"/>
                </a:endParaRPr>
              </a:p>
            </p:txBody>
          </p:sp>
        </p:grpSp>
        <p:grpSp>
          <p:nvGrpSpPr>
            <p:cNvPr id="24" name="Gruppieren 23"/>
            <p:cNvGrpSpPr/>
            <p:nvPr/>
          </p:nvGrpSpPr>
          <p:grpSpPr>
            <a:xfrm>
              <a:off x="1711995" y="4230444"/>
              <a:ext cx="857499" cy="730876"/>
              <a:chOff x="1782487" y="4266599"/>
              <a:chExt cx="857499" cy="730876"/>
            </a:xfrm>
          </p:grpSpPr>
          <p:sp>
            <p:nvSpPr>
              <p:cNvPr id="20" name="Ellipse 19"/>
              <p:cNvSpPr/>
              <p:nvPr/>
            </p:nvSpPr>
            <p:spPr bwMode="auto">
              <a:xfrm>
                <a:off x="1838847" y="4266599"/>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2" name="Textfeld 31"/>
              <p:cNvSpPr txBox="1"/>
              <p:nvPr/>
            </p:nvSpPr>
            <p:spPr>
              <a:xfrm>
                <a:off x="1782487" y="4355038"/>
                <a:ext cx="857499" cy="553998"/>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Medien &amp; </a:t>
                </a:r>
              </a:p>
              <a:p>
                <a:pPr algn="ctr"/>
                <a:r>
                  <a:rPr lang="de-DE" sz="1000" dirty="0" smtClean="0">
                    <a:latin typeface="Calibri" panose="020F0502020204030204" pitchFamily="34" charset="0"/>
                    <a:cs typeface="Calibri" panose="020F0502020204030204" pitchFamily="34" charset="0"/>
                  </a:rPr>
                  <a:t>(Non-profit) Verbände</a:t>
                </a:r>
                <a:endParaRPr lang="de-DE" sz="1000" dirty="0">
                  <a:latin typeface="Calibri" panose="020F0502020204030204" pitchFamily="34" charset="0"/>
                  <a:cs typeface="Calibri" panose="020F0502020204030204" pitchFamily="34" charset="0"/>
                </a:endParaRPr>
              </a:p>
            </p:txBody>
          </p:sp>
        </p:grpSp>
        <p:grpSp>
          <p:nvGrpSpPr>
            <p:cNvPr id="38" name="Gruppieren 37"/>
            <p:cNvGrpSpPr/>
            <p:nvPr/>
          </p:nvGrpSpPr>
          <p:grpSpPr>
            <a:xfrm>
              <a:off x="1191510" y="2654312"/>
              <a:ext cx="902103" cy="730876"/>
              <a:chOff x="1154074" y="2738182"/>
              <a:chExt cx="902103" cy="730876"/>
            </a:xfrm>
          </p:grpSpPr>
          <p:sp>
            <p:nvSpPr>
              <p:cNvPr id="18" name="Ellipse 17"/>
              <p:cNvSpPr/>
              <p:nvPr/>
            </p:nvSpPr>
            <p:spPr bwMode="auto">
              <a:xfrm>
                <a:off x="1237277" y="2738182"/>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Textfeld 32"/>
              <p:cNvSpPr txBox="1"/>
              <p:nvPr/>
            </p:nvSpPr>
            <p:spPr>
              <a:xfrm>
                <a:off x="1154074" y="2868755"/>
                <a:ext cx="902103" cy="507831"/>
              </a:xfrm>
              <a:prstGeom prst="rect">
                <a:avLst/>
              </a:prstGeom>
              <a:noFill/>
              <a:ln>
                <a:noFill/>
              </a:ln>
            </p:spPr>
            <p:txBody>
              <a:bodyPr wrap="square" rtlCol="0">
                <a:spAutoFit/>
              </a:bodyPr>
              <a:lstStyle/>
              <a:p>
                <a:pPr algn="ctr"/>
                <a:r>
                  <a:rPr lang="de-DE" sz="900" dirty="0" smtClean="0">
                    <a:latin typeface="Calibri" panose="020F0502020204030204" pitchFamily="34" charset="0"/>
                    <a:cs typeface="Calibri" panose="020F0502020204030204" pitchFamily="34" charset="0"/>
                  </a:rPr>
                  <a:t>Wissenschaft </a:t>
                </a:r>
                <a:br>
                  <a:rPr lang="de-DE" sz="900" dirty="0" smtClean="0">
                    <a:latin typeface="Calibri" panose="020F0502020204030204" pitchFamily="34" charset="0"/>
                    <a:cs typeface="Calibri" panose="020F0502020204030204" pitchFamily="34" charset="0"/>
                  </a:rPr>
                </a:br>
                <a:r>
                  <a:rPr lang="de-DE" sz="900" dirty="0" smtClean="0">
                    <a:latin typeface="Calibri" panose="020F0502020204030204" pitchFamily="34" charset="0"/>
                    <a:cs typeface="Calibri" panose="020F0502020204030204" pitchFamily="34" charset="0"/>
                  </a:rPr>
                  <a:t>&amp; andere Experten</a:t>
                </a:r>
                <a:endParaRPr lang="de-DE" sz="900" dirty="0">
                  <a:latin typeface="Calibri" panose="020F0502020204030204" pitchFamily="34" charset="0"/>
                  <a:cs typeface="Calibri" panose="020F0502020204030204" pitchFamily="34" charset="0"/>
                </a:endParaRPr>
              </a:p>
            </p:txBody>
          </p:sp>
        </p:grpSp>
        <p:grpSp>
          <p:nvGrpSpPr>
            <p:cNvPr id="39" name="Gruppieren 38"/>
            <p:cNvGrpSpPr/>
            <p:nvPr/>
          </p:nvGrpSpPr>
          <p:grpSpPr>
            <a:xfrm>
              <a:off x="1756708" y="1980431"/>
              <a:ext cx="730877" cy="730876"/>
              <a:chOff x="1771468" y="1954634"/>
              <a:chExt cx="730877" cy="730876"/>
            </a:xfrm>
          </p:grpSpPr>
          <p:sp>
            <p:nvSpPr>
              <p:cNvPr id="17" name="Ellipse 16"/>
              <p:cNvSpPr/>
              <p:nvPr/>
            </p:nvSpPr>
            <p:spPr bwMode="auto">
              <a:xfrm>
                <a:off x="1771468" y="1954634"/>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4" name="Rechteck 33"/>
              <p:cNvSpPr/>
              <p:nvPr/>
            </p:nvSpPr>
            <p:spPr>
              <a:xfrm>
                <a:off x="1771963" y="2113067"/>
                <a:ext cx="730382" cy="400110"/>
              </a:xfrm>
              <a:prstGeom prst="rect">
                <a:avLst/>
              </a:prstGeom>
            </p:spPr>
            <p:txBody>
              <a:bodyPr wrap="square">
                <a:spAutoFit/>
              </a:bodyPr>
              <a:lstStyle/>
              <a:p>
                <a:pPr algn="ctr" eaLnBrk="1" hangingPunct="1"/>
                <a:r>
                  <a:rPr lang="de-DE" sz="1000" dirty="0" smtClean="0">
                    <a:latin typeface="Calibri" panose="020F0502020204030204" pitchFamily="34" charset="0"/>
                    <a:cs typeface="Calibri" panose="020F0502020204030204" pitchFamily="34" charset="0"/>
                  </a:rPr>
                  <a:t>und </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weitere</a:t>
                </a:r>
                <a:endParaRPr lang="de-DE" sz="1000" dirty="0">
                  <a:latin typeface="Calibri" panose="020F0502020204030204" pitchFamily="34" charset="0"/>
                  <a:cs typeface="Calibri" panose="020F0502020204030204" pitchFamily="34" charset="0"/>
                </a:endParaRPr>
              </a:p>
            </p:txBody>
          </p:sp>
        </p:grpSp>
        <p:grpSp>
          <p:nvGrpSpPr>
            <p:cNvPr id="30" name="Gruppieren 29"/>
            <p:cNvGrpSpPr/>
            <p:nvPr/>
          </p:nvGrpSpPr>
          <p:grpSpPr>
            <a:xfrm>
              <a:off x="1178536" y="3510387"/>
              <a:ext cx="882458" cy="730876"/>
              <a:chOff x="1232088" y="3608720"/>
              <a:chExt cx="882458" cy="730876"/>
            </a:xfrm>
          </p:grpSpPr>
          <p:sp>
            <p:nvSpPr>
              <p:cNvPr id="19" name="Ellipse 18"/>
              <p:cNvSpPr/>
              <p:nvPr/>
            </p:nvSpPr>
            <p:spPr bwMode="auto">
              <a:xfrm>
                <a:off x="1307879" y="3608720"/>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Textfeld 35"/>
              <p:cNvSpPr txBox="1"/>
              <p:nvPr/>
            </p:nvSpPr>
            <p:spPr>
              <a:xfrm>
                <a:off x="1232088" y="3774103"/>
                <a:ext cx="882458" cy="400110"/>
              </a:xfrm>
              <a:prstGeom prst="rect">
                <a:avLst/>
              </a:prstGeom>
              <a:noFill/>
            </p:spPr>
            <p:txBody>
              <a:bodyPr wrap="square" rtlCol="0">
                <a:spAutoFit/>
              </a:bodyPr>
              <a:lstStyle/>
              <a:p>
                <a:pPr algn="ctr"/>
                <a:r>
                  <a:rPr lang="de-DE" sz="1000" dirty="0" err="1" smtClean="0">
                    <a:latin typeface="Calibri" panose="020F0502020204030204" pitchFamily="34" charset="0"/>
                    <a:cs typeface="Calibri" panose="020F0502020204030204" pitchFamily="34" charset="0"/>
                  </a:rPr>
                  <a:t>Öffent-lichkeit</a:t>
                </a:r>
                <a:endParaRPr lang="de-DE" sz="1000" dirty="0">
                  <a:latin typeface="Calibri" panose="020F0502020204030204" pitchFamily="34" charset="0"/>
                  <a:cs typeface="Calibri" panose="020F0502020204030204" pitchFamily="34" charset="0"/>
                </a:endParaRPr>
              </a:p>
            </p:txBody>
          </p:sp>
        </p:grpSp>
      </p:grpSp>
      <p:sp>
        <p:nvSpPr>
          <p:cNvPr id="10" name="Titel 9"/>
          <p:cNvSpPr>
            <a:spLocks noGrp="1"/>
          </p:cNvSpPr>
          <p:nvPr>
            <p:ph type="title"/>
          </p:nvPr>
        </p:nvSpPr>
        <p:spPr/>
        <p:txBody>
          <a:bodyPr/>
          <a:lstStyle/>
          <a:p>
            <a:r>
              <a:rPr lang="de-DE" sz="2400" dirty="0"/>
              <a:t>Stakeholder Mapping</a:t>
            </a:r>
            <a:br>
              <a:rPr lang="de-DE" sz="2400" dirty="0"/>
            </a:br>
            <a:r>
              <a:rPr lang="de-DE" sz="2400" dirty="0" smtClean="0"/>
              <a:t>Die Definition Ihres Stakeholders in vier Schritten</a:t>
            </a:r>
            <a:endParaRPr lang="de-DE" sz="2400" dirty="0"/>
          </a:p>
        </p:txBody>
      </p:sp>
      <p:grpSp>
        <p:nvGrpSpPr>
          <p:cNvPr id="7" name="Gruppieren 6"/>
          <p:cNvGrpSpPr/>
          <p:nvPr/>
        </p:nvGrpSpPr>
        <p:grpSpPr>
          <a:xfrm>
            <a:off x="971962" y="1196743"/>
            <a:ext cx="1667381" cy="1956891"/>
            <a:chOff x="971962" y="1196743"/>
            <a:chExt cx="1667381" cy="1956891"/>
          </a:xfrm>
        </p:grpSpPr>
        <p:sp>
          <p:nvSpPr>
            <p:cNvPr id="41" name="Rechteck 40"/>
            <p:cNvSpPr/>
            <p:nvPr/>
          </p:nvSpPr>
          <p:spPr bwMode="auto">
            <a:xfrm>
              <a:off x="971962" y="172175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2100" b="1"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Brainwriting</a:t>
              </a:r>
              <a:endParaRPr kumimoji="0" lang="de-DE"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6" name="Textfeld 45"/>
            <p:cNvSpPr txBox="1"/>
            <p:nvPr/>
          </p:nvSpPr>
          <p:spPr>
            <a:xfrm>
              <a:off x="2103619" y="1196743"/>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11" name="Gruppieren 10"/>
          <p:cNvGrpSpPr/>
          <p:nvPr/>
        </p:nvGrpSpPr>
        <p:grpSpPr>
          <a:xfrm>
            <a:off x="3577917" y="1196897"/>
            <a:ext cx="1671062" cy="1956737"/>
            <a:chOff x="3577917" y="1196897"/>
            <a:chExt cx="1671062" cy="1956737"/>
          </a:xfrm>
        </p:grpSpPr>
        <p:sp>
          <p:nvSpPr>
            <p:cNvPr id="42" name="Rechteck 41"/>
            <p:cNvSpPr/>
            <p:nvPr/>
          </p:nvSpPr>
          <p:spPr bwMode="auto">
            <a:xfrm>
              <a:off x="3577917" y="172175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Priorisierung</a:t>
              </a:r>
              <a:endParaRPr lang="de-DE" sz="2100" dirty="0">
                <a:solidFill>
                  <a:srgbClr val="000000"/>
                </a:solidFill>
                <a:latin typeface="Calibri" panose="020F0502020204030204" pitchFamily="34" charset="0"/>
                <a:cs typeface="Calibri" panose="020F0502020204030204" pitchFamily="34" charset="0"/>
              </a:endParaRPr>
            </a:p>
          </p:txBody>
        </p:sp>
        <p:sp>
          <p:nvSpPr>
            <p:cNvPr id="47" name="Textfeld 46"/>
            <p:cNvSpPr txBox="1"/>
            <p:nvPr/>
          </p:nvSpPr>
          <p:spPr>
            <a:xfrm>
              <a:off x="4713255" y="1196897"/>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29" name="Gruppieren 28"/>
          <p:cNvGrpSpPr/>
          <p:nvPr/>
        </p:nvGrpSpPr>
        <p:grpSpPr>
          <a:xfrm>
            <a:off x="1000235" y="3282962"/>
            <a:ext cx="1670783" cy="1956231"/>
            <a:chOff x="1000235" y="3282962"/>
            <a:chExt cx="1670783" cy="1956231"/>
          </a:xfrm>
        </p:grpSpPr>
        <p:sp>
          <p:nvSpPr>
            <p:cNvPr id="44" name="Rechteck 43"/>
            <p:cNvSpPr/>
            <p:nvPr/>
          </p:nvSpPr>
          <p:spPr bwMode="auto">
            <a:xfrm>
              <a:off x="1000235" y="3807313"/>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2100" dirty="0">
                  <a:latin typeface="Calibri" panose="020F0502020204030204" pitchFamily="34" charset="0"/>
                  <a:cs typeface="Calibri" panose="020F0502020204030204" pitchFamily="34" charset="0"/>
                </a:rPr>
                <a:t>Auswahl &amp; weitere </a:t>
              </a:r>
              <a:r>
                <a:rPr lang="de-DE" sz="2100" dirty="0">
                  <a:solidFill>
                    <a:srgbClr val="000000"/>
                  </a:solidFill>
                  <a:latin typeface="Calibri" panose="020F0502020204030204" pitchFamily="34" charset="0"/>
                  <a:cs typeface="Calibri" panose="020F0502020204030204" pitchFamily="34" charset="0"/>
                </a:rPr>
                <a:t>Definition</a:t>
              </a:r>
            </a:p>
          </p:txBody>
        </p:sp>
        <p:sp>
          <p:nvSpPr>
            <p:cNvPr id="48" name="Textfeld 47"/>
            <p:cNvSpPr txBox="1"/>
            <p:nvPr/>
          </p:nvSpPr>
          <p:spPr>
            <a:xfrm>
              <a:off x="2135294" y="3282962"/>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52" name="Gruppieren 51"/>
          <p:cNvGrpSpPr/>
          <p:nvPr/>
        </p:nvGrpSpPr>
        <p:grpSpPr>
          <a:xfrm>
            <a:off x="3606190" y="3270924"/>
            <a:ext cx="1662272" cy="1968269"/>
            <a:chOff x="3606190" y="3270924"/>
            <a:chExt cx="1662272" cy="1968269"/>
          </a:xfrm>
        </p:grpSpPr>
        <p:sp>
          <p:nvSpPr>
            <p:cNvPr id="45" name="Rechteck 44"/>
            <p:cNvSpPr/>
            <p:nvPr/>
          </p:nvSpPr>
          <p:spPr bwMode="auto">
            <a:xfrm>
              <a:off x="3606190" y="3807313"/>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Nachhaltig-</a:t>
              </a:r>
              <a:r>
                <a:rPr lang="de-DE" sz="2100" dirty="0" err="1" smtClean="0">
                  <a:solidFill>
                    <a:srgbClr val="000000"/>
                  </a:solidFill>
                  <a:latin typeface="Calibri" panose="020F0502020204030204" pitchFamily="34" charset="0"/>
                  <a:cs typeface="Calibri" panose="020F0502020204030204" pitchFamily="34" charset="0"/>
                </a:rPr>
                <a:t>keitsbezug</a:t>
              </a:r>
              <a:endParaRPr lang="de-DE" sz="2100" dirty="0">
                <a:solidFill>
                  <a:srgbClr val="000000"/>
                </a:solidFill>
                <a:latin typeface="Calibri" panose="020F0502020204030204" pitchFamily="34" charset="0"/>
                <a:cs typeface="Calibri" panose="020F0502020204030204" pitchFamily="34" charset="0"/>
              </a:endParaRPr>
            </a:p>
          </p:txBody>
        </p:sp>
        <p:sp>
          <p:nvSpPr>
            <p:cNvPr id="49" name="Textfeld 48"/>
            <p:cNvSpPr txBox="1"/>
            <p:nvPr/>
          </p:nvSpPr>
          <p:spPr>
            <a:xfrm>
              <a:off x="4732738" y="3270924"/>
              <a:ext cx="535724" cy="923330"/>
            </a:xfrm>
            <a:prstGeom prst="rect">
              <a:avLst/>
            </a:prstGeom>
            <a:noFill/>
          </p:spPr>
          <p:txBody>
            <a:bodyPr wrap="none" rtlCol="0">
              <a:spAutoFit/>
            </a:bodyPr>
            <a:lstStyle/>
            <a:p>
              <a:pPr algn="l"/>
              <a:r>
                <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4</a:t>
              </a:r>
            </a:p>
          </p:txBody>
        </p:sp>
      </p:grpSp>
      <p:sp>
        <p:nvSpPr>
          <p:cNvPr id="50" name="Textfeld 49"/>
          <p:cNvSpPr txBox="1"/>
          <p:nvPr/>
        </p:nvSpPr>
        <p:spPr>
          <a:xfrm>
            <a:off x="7000875" y="5348568"/>
            <a:ext cx="3625354" cy="338554"/>
          </a:xfrm>
          <a:prstGeom prst="rect">
            <a:avLst/>
          </a:prstGeom>
          <a:noFill/>
        </p:spPr>
        <p:txBody>
          <a:bodyPr wrap="square" rtlCol="0">
            <a:spAutoFit/>
          </a:bodyPr>
          <a:lstStyle/>
          <a:p>
            <a:pPr algn="ctr"/>
            <a:r>
              <a:rPr lang="de-DE" sz="1600" dirty="0" err="1" smtClean="0">
                <a:latin typeface="Calibri" panose="020F0502020204030204" pitchFamily="34" charset="0"/>
                <a:cs typeface="Calibri" panose="020F0502020204030204" pitchFamily="34" charset="0"/>
              </a:rPr>
              <a:t>Stakeholderübersicht</a:t>
            </a:r>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24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b-NO" sz="2400" dirty="0"/>
              <a:t>Stakeholder Mapping</a:t>
            </a:r>
            <a:br>
              <a:rPr lang="nb-NO" sz="2400" dirty="0"/>
            </a:br>
            <a:r>
              <a:rPr lang="nb-NO" sz="2400" dirty="0"/>
              <a:t>Priorisierung der </a:t>
            </a:r>
            <a:r>
              <a:rPr lang="nb-NO" sz="2400" dirty="0" smtClean="0"/>
              <a:t>Stakeholder nach </a:t>
            </a:r>
            <a:r>
              <a:rPr lang="nb-NO" sz="2400" i="1" dirty="0" smtClean="0"/>
              <a:t>Einfluss</a:t>
            </a:r>
            <a:r>
              <a:rPr lang="nb-NO" sz="2400" dirty="0" smtClean="0"/>
              <a:t> und </a:t>
            </a:r>
            <a:r>
              <a:rPr lang="nb-NO" sz="2400" i="1" dirty="0" smtClean="0"/>
              <a:t>zeitlicher</a:t>
            </a:r>
            <a:r>
              <a:rPr lang="nb-NO" sz="2400" dirty="0" smtClean="0"/>
              <a:t> </a:t>
            </a:r>
            <a:r>
              <a:rPr lang="nb-NO" sz="2400" i="1" dirty="0" smtClean="0"/>
              <a:t>Dringlichkeit</a:t>
            </a:r>
            <a:endParaRPr lang="nb-NO" sz="2400" i="1" dirty="0"/>
          </a:p>
        </p:txBody>
      </p:sp>
      <p:grpSp>
        <p:nvGrpSpPr>
          <p:cNvPr id="32" name="Gruppieren 31"/>
          <p:cNvGrpSpPr/>
          <p:nvPr/>
        </p:nvGrpSpPr>
        <p:grpSpPr>
          <a:xfrm>
            <a:off x="3828883" y="1632083"/>
            <a:ext cx="4534235" cy="4544814"/>
            <a:chOff x="237331" y="1200150"/>
            <a:chExt cx="4753769" cy="4764860"/>
          </a:xfrm>
        </p:grpSpPr>
        <p:grpSp>
          <p:nvGrpSpPr>
            <p:cNvPr id="10" name="Gruppieren 9"/>
            <p:cNvGrpSpPr/>
            <p:nvPr/>
          </p:nvGrpSpPr>
          <p:grpSpPr>
            <a:xfrm>
              <a:off x="520700" y="1333191"/>
              <a:ext cx="4334493" cy="4334493"/>
              <a:chOff x="9249064" y="2116962"/>
              <a:chExt cx="4334493" cy="4334493"/>
            </a:xfrm>
          </p:grpSpPr>
          <p:grpSp>
            <p:nvGrpSpPr>
              <p:cNvPr id="9" name="Gruppieren 8"/>
              <p:cNvGrpSpPr/>
              <p:nvPr/>
            </p:nvGrpSpPr>
            <p:grpSpPr>
              <a:xfrm>
                <a:off x="9249064" y="2116962"/>
                <a:ext cx="4334493" cy="4334493"/>
                <a:chOff x="520700" y="1333191"/>
                <a:chExt cx="4334493" cy="4334493"/>
              </a:xfrm>
            </p:grpSpPr>
            <p:sp>
              <p:nvSpPr>
                <p:cNvPr id="4" name="Rechteck 3"/>
                <p:cNvSpPr/>
                <p:nvPr/>
              </p:nvSpPr>
              <p:spPr bwMode="auto">
                <a:xfrm>
                  <a:off x="520700" y="1333191"/>
                  <a:ext cx="4334493" cy="4334493"/>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6" name="Gerader Verbinder 5"/>
                <p:cNvCxnSpPr>
                  <a:stCxn id="4" idx="0"/>
                  <a:endCxn id="4" idx="2"/>
                </p:cNvCxnSpPr>
                <p:nvPr/>
              </p:nvCxnSpPr>
              <p:spPr bwMode="auto">
                <a:xfrm>
                  <a:off x="2687947" y="1333191"/>
                  <a:ext cx="0" cy="4334493"/>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8" name="Gerader Verbinder 7"/>
              <p:cNvCxnSpPr>
                <a:stCxn id="4" idx="1"/>
                <a:endCxn id="4" idx="3"/>
              </p:cNvCxnSpPr>
              <p:nvPr/>
            </p:nvCxnSpPr>
            <p:spPr bwMode="auto">
              <a:xfrm>
                <a:off x="9249064" y="4284209"/>
                <a:ext cx="43344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14" name="Gerade Verbindung mit Pfeil 13"/>
            <p:cNvCxnSpPr/>
            <p:nvPr/>
          </p:nvCxnSpPr>
          <p:spPr bwMode="auto">
            <a:xfrm flipV="1">
              <a:off x="523140" y="1200150"/>
              <a:ext cx="0" cy="4467534"/>
            </a:xfrm>
            <a:prstGeom prst="straightConnector1">
              <a:avLst/>
            </a:prstGeom>
            <a:solidFill>
              <a:schemeClr val="accent1"/>
            </a:solidFill>
            <a:ln w="9525" cap="flat" cmpd="sng" algn="ctr">
              <a:solidFill>
                <a:srgbClr val="9BBE3D"/>
              </a:solidFill>
              <a:prstDash val="solid"/>
              <a:round/>
              <a:headEnd type="none" w="med" len="med"/>
              <a:tailEnd type="triangle"/>
            </a:ln>
            <a:effectLst/>
          </p:spPr>
        </p:cxnSp>
        <p:cxnSp>
          <p:nvCxnSpPr>
            <p:cNvPr id="15" name="Gerade Verbindung mit Pfeil 14"/>
            <p:cNvCxnSpPr/>
            <p:nvPr/>
          </p:nvCxnSpPr>
          <p:spPr bwMode="auto">
            <a:xfrm>
              <a:off x="520700" y="5667684"/>
              <a:ext cx="4470400" cy="0"/>
            </a:xfrm>
            <a:prstGeom prst="straightConnector1">
              <a:avLst/>
            </a:prstGeom>
            <a:solidFill>
              <a:schemeClr val="accent1"/>
            </a:solidFill>
            <a:ln w="9525" cap="flat" cmpd="sng" algn="ctr">
              <a:solidFill>
                <a:srgbClr val="9BBE3D"/>
              </a:solidFill>
              <a:prstDash val="solid"/>
              <a:round/>
              <a:headEnd type="none" w="med" len="med"/>
              <a:tailEnd type="triangle"/>
            </a:ln>
            <a:effectLst/>
          </p:spPr>
        </p:cxnSp>
        <p:sp>
          <p:nvSpPr>
            <p:cNvPr id="20" name="Textfeld 19"/>
            <p:cNvSpPr txBox="1"/>
            <p:nvPr/>
          </p:nvSpPr>
          <p:spPr>
            <a:xfrm rot="16200000">
              <a:off x="-197884" y="3351774"/>
              <a:ext cx="1147430"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Einfluss/Macht</a:t>
              </a:r>
              <a:endParaRPr lang="de-DE" sz="1200" dirty="0">
                <a:latin typeface="Calibri" panose="020F0502020204030204" pitchFamily="34" charset="0"/>
                <a:cs typeface="Calibri" panose="020F0502020204030204" pitchFamily="34" charset="0"/>
              </a:endParaRPr>
            </a:p>
          </p:txBody>
        </p:sp>
        <p:sp>
          <p:nvSpPr>
            <p:cNvPr id="21" name="Textfeld 20"/>
            <p:cNvSpPr txBox="1"/>
            <p:nvPr/>
          </p:nvSpPr>
          <p:spPr>
            <a:xfrm>
              <a:off x="1970332" y="5688011"/>
              <a:ext cx="157113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Zeitliche Dringlichkeit</a:t>
              </a:r>
              <a:endParaRPr lang="de-DE" sz="1200" dirty="0">
                <a:latin typeface="Calibri" panose="020F0502020204030204" pitchFamily="34" charset="0"/>
                <a:cs typeface="Calibri" panose="020F0502020204030204" pitchFamily="34" charset="0"/>
              </a:endParaRPr>
            </a:p>
          </p:txBody>
        </p:sp>
        <p:sp>
          <p:nvSpPr>
            <p:cNvPr id="22" name="Textfeld 21"/>
            <p:cNvSpPr txBox="1"/>
            <p:nvPr/>
          </p:nvSpPr>
          <p:spPr>
            <a:xfrm>
              <a:off x="510416" y="5667684"/>
              <a:ext cx="55656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niedrig</a:t>
              </a:r>
              <a:endParaRPr lang="de-DE" sz="1000" dirty="0">
                <a:latin typeface="Calibri" panose="020F0502020204030204" pitchFamily="34" charset="0"/>
                <a:cs typeface="Calibri" panose="020F0502020204030204" pitchFamily="34" charset="0"/>
              </a:endParaRPr>
            </a:p>
          </p:txBody>
        </p:sp>
        <p:sp>
          <p:nvSpPr>
            <p:cNvPr id="23" name="Textfeld 22"/>
            <p:cNvSpPr txBox="1"/>
            <p:nvPr/>
          </p:nvSpPr>
          <p:spPr>
            <a:xfrm rot="16200000">
              <a:off x="119308" y="5267569"/>
              <a:ext cx="55656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niedrig</a:t>
              </a:r>
              <a:endParaRPr lang="de-DE" sz="1000" dirty="0">
                <a:latin typeface="Calibri" panose="020F0502020204030204" pitchFamily="34" charset="0"/>
                <a:cs typeface="Calibri" panose="020F0502020204030204" pitchFamily="34" charset="0"/>
              </a:endParaRPr>
            </a:p>
          </p:txBody>
        </p:sp>
        <p:sp>
          <p:nvSpPr>
            <p:cNvPr id="24" name="Textfeld 23"/>
            <p:cNvSpPr txBox="1"/>
            <p:nvPr/>
          </p:nvSpPr>
          <p:spPr>
            <a:xfrm rot="16200000">
              <a:off x="165129" y="1426203"/>
              <a:ext cx="444352"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hoch</a:t>
              </a:r>
              <a:endParaRPr lang="de-DE" sz="1000" dirty="0">
                <a:latin typeface="Calibri" panose="020F0502020204030204" pitchFamily="34" charset="0"/>
                <a:cs typeface="Calibri" panose="020F0502020204030204" pitchFamily="34" charset="0"/>
              </a:endParaRPr>
            </a:p>
          </p:txBody>
        </p:sp>
        <p:sp>
          <p:nvSpPr>
            <p:cNvPr id="25" name="Textfeld 24"/>
            <p:cNvSpPr txBox="1"/>
            <p:nvPr/>
          </p:nvSpPr>
          <p:spPr>
            <a:xfrm>
              <a:off x="4423733" y="5667683"/>
              <a:ext cx="444352"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hoch</a:t>
              </a:r>
              <a:endParaRPr lang="de-DE" sz="1000" dirty="0">
                <a:latin typeface="Calibri" panose="020F0502020204030204" pitchFamily="34" charset="0"/>
                <a:cs typeface="Calibri" panose="020F0502020204030204" pitchFamily="34" charset="0"/>
              </a:endParaRPr>
            </a:p>
          </p:txBody>
        </p:sp>
        <p:sp>
          <p:nvSpPr>
            <p:cNvPr id="27" name="Textfeld 26"/>
            <p:cNvSpPr txBox="1"/>
            <p:nvPr/>
          </p:nvSpPr>
          <p:spPr>
            <a:xfrm>
              <a:off x="2984948" y="2124427"/>
              <a:ext cx="1573251"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sofort einbeziehen</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sowie managen</a:t>
              </a:r>
              <a:endParaRPr lang="de-DE" dirty="0">
                <a:latin typeface="Calibri" panose="020F0502020204030204" pitchFamily="34" charset="0"/>
                <a:cs typeface="Calibri" panose="020F0502020204030204" pitchFamily="34" charset="0"/>
              </a:endParaRPr>
            </a:p>
          </p:txBody>
        </p:sp>
        <p:sp>
          <p:nvSpPr>
            <p:cNvPr id="28" name="Textfeld 27"/>
            <p:cNvSpPr txBox="1"/>
            <p:nvPr/>
          </p:nvSpPr>
          <p:spPr>
            <a:xfrm>
              <a:off x="541550" y="2124427"/>
              <a:ext cx="2128018"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 </a:t>
              </a:r>
            </a:p>
            <a:p>
              <a:pPr algn="ctr"/>
              <a:r>
                <a:rPr lang="de-DE" dirty="0" smtClean="0">
                  <a:latin typeface="Calibri" panose="020F0502020204030204" pitchFamily="34" charset="0"/>
                  <a:cs typeface="Calibri" panose="020F0502020204030204" pitchFamily="34" charset="0"/>
                </a:rPr>
                <a:t>wahrnehmen, adressieren</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und verbindlich planen</a:t>
              </a:r>
              <a:endParaRPr lang="de-DE" dirty="0">
                <a:latin typeface="Calibri" panose="020F0502020204030204" pitchFamily="34" charset="0"/>
                <a:cs typeface="Calibri" panose="020F0502020204030204" pitchFamily="34" charset="0"/>
              </a:endParaRPr>
            </a:p>
          </p:txBody>
        </p:sp>
        <p:sp>
          <p:nvSpPr>
            <p:cNvPr id="29" name="Textfeld 28"/>
            <p:cNvSpPr txBox="1"/>
            <p:nvPr/>
          </p:nvSpPr>
          <p:spPr>
            <a:xfrm>
              <a:off x="651990" y="4258950"/>
              <a:ext cx="1904689"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beobachten und</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sporadisch informieren</a:t>
              </a:r>
              <a:endParaRPr lang="de-DE" dirty="0">
                <a:latin typeface="Calibri" panose="020F0502020204030204" pitchFamily="34" charset="0"/>
                <a:cs typeface="Calibri" panose="020F0502020204030204" pitchFamily="34" charset="0"/>
              </a:endParaRPr>
            </a:p>
          </p:txBody>
        </p:sp>
        <p:sp>
          <p:nvSpPr>
            <p:cNvPr id="30" name="Textfeld 29"/>
            <p:cNvSpPr txBox="1"/>
            <p:nvPr/>
          </p:nvSpPr>
          <p:spPr>
            <a:xfrm>
              <a:off x="2834659" y="4258597"/>
              <a:ext cx="1873846"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sofort anhören und</a:t>
              </a:r>
            </a:p>
            <a:p>
              <a:pPr algn="ctr"/>
              <a:r>
                <a:rPr lang="de-DE" dirty="0" smtClean="0">
                  <a:latin typeface="Calibri" panose="020F0502020204030204" pitchFamily="34" charset="0"/>
                  <a:cs typeface="Calibri" panose="020F0502020204030204" pitchFamily="34" charset="0"/>
                </a:rPr>
                <a:t>individuell priorisieren</a:t>
              </a:r>
              <a:endParaRPr lang="de-DE" dirty="0">
                <a:latin typeface="Calibri" panose="020F0502020204030204" pitchFamily="34" charset="0"/>
                <a:cs typeface="Calibri" panose="020F0502020204030204" pitchFamily="34" charset="0"/>
              </a:endParaRPr>
            </a:p>
          </p:txBody>
        </p:sp>
      </p:grpSp>
      <p:sp>
        <p:nvSpPr>
          <p:cNvPr id="31" name="Textfeld 30"/>
          <p:cNvSpPr txBox="1"/>
          <p:nvPr/>
        </p:nvSpPr>
        <p:spPr>
          <a:xfrm>
            <a:off x="2032992" y="1312864"/>
            <a:ext cx="8266670" cy="369332"/>
          </a:xfrm>
          <a:prstGeom prst="rect">
            <a:avLst/>
          </a:prstGeom>
          <a:noFill/>
        </p:spPr>
        <p:txBody>
          <a:bodyPr wrap="square" rtlCol="0">
            <a:spAutoFit/>
          </a:bodyPr>
          <a:lstStyle/>
          <a:p>
            <a:pPr algn="l"/>
            <a:r>
              <a:rPr lang="de-DE" sz="1800" dirty="0" smtClean="0">
                <a:latin typeface="Calibri" panose="020F0502020204030204" pitchFamily="34" charset="0"/>
                <a:cs typeface="Calibri" panose="020F0502020204030204" pitchFamily="34" charset="0"/>
              </a:rPr>
              <a:t>Welchen Einfluss hat ein Stakeholder auf Ihr Unternehmen/Ihr Gründungsvorhaben?</a:t>
            </a:r>
          </a:p>
        </p:txBody>
      </p:sp>
    </p:spTree>
    <p:extLst>
      <p:ext uri="{BB962C8B-B14F-4D97-AF65-F5344CB8AC3E}">
        <p14:creationId xmlns:p14="http://schemas.microsoft.com/office/powerpoint/2010/main" val="2375474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034184" cy="1364173"/>
          </a:xfrm>
        </p:spPr>
        <p:txBody>
          <a:bodyPr/>
          <a:lstStyle/>
          <a:p>
            <a:r>
              <a:rPr lang="nb-NO" sz="2400" dirty="0"/>
              <a:t>Stakeholder </a:t>
            </a:r>
            <a:r>
              <a:rPr lang="nb-NO" sz="2400" dirty="0" smtClean="0"/>
              <a:t>Mapping</a:t>
            </a:r>
            <a:br>
              <a:rPr lang="nb-NO" sz="2400" dirty="0" smtClean="0"/>
            </a:br>
            <a:r>
              <a:rPr lang="nb-NO" sz="2400" dirty="0" smtClean="0"/>
              <a:t>Stakeholder und ihre Beziehung zur ökologischen und gesellschaftlichen Nachhaltigkeit</a:t>
            </a:r>
            <a:endParaRPr lang="de-DE" sz="2400" dirty="0"/>
          </a:p>
        </p:txBody>
      </p:sp>
      <p:sp>
        <p:nvSpPr>
          <p:cNvPr id="17" name="Rechteck 16"/>
          <p:cNvSpPr/>
          <p:nvPr/>
        </p:nvSpPr>
        <p:spPr bwMode="auto">
          <a:xfrm>
            <a:off x="10347304" y="3520548"/>
            <a:ext cx="1224102" cy="6245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Stakeholder Canvas</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1" name="Gruppieren 20"/>
          <p:cNvGrpSpPr/>
          <p:nvPr/>
        </p:nvGrpSpPr>
        <p:grpSpPr>
          <a:xfrm>
            <a:off x="519669" y="2854665"/>
            <a:ext cx="5629844" cy="1956276"/>
            <a:chOff x="519672" y="2486487"/>
            <a:chExt cx="5629844" cy="1956276"/>
          </a:xfrm>
        </p:grpSpPr>
        <p:sp>
          <p:nvSpPr>
            <p:cNvPr id="14" name="Pfeil nach rechts 13"/>
            <p:cNvSpPr/>
            <p:nvPr/>
          </p:nvSpPr>
          <p:spPr bwMode="auto">
            <a:xfrm>
              <a:off x="2685817" y="3326657"/>
              <a:ext cx="486878" cy="343399"/>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0" name="Gruppieren 19"/>
            <p:cNvGrpSpPr/>
            <p:nvPr/>
          </p:nvGrpSpPr>
          <p:grpSpPr>
            <a:xfrm>
              <a:off x="519672" y="2486487"/>
              <a:ext cx="5629844" cy="1956276"/>
              <a:chOff x="519672" y="2486487"/>
              <a:chExt cx="5629844" cy="1956276"/>
            </a:xfrm>
          </p:grpSpPr>
          <p:sp>
            <p:nvSpPr>
              <p:cNvPr id="7" name="Abgerundetes Rechteck 6"/>
              <p:cNvSpPr/>
              <p:nvPr/>
            </p:nvSpPr>
            <p:spPr bwMode="auto">
              <a:xfrm>
                <a:off x="3382564" y="2785838"/>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DE" dirty="0">
                  <a:solidFill>
                    <a:srgbClr val="006600"/>
                  </a:solidFill>
                  <a:latin typeface="Calibri" panose="020F0502020204030204" pitchFamily="34" charset="0"/>
                  <a:cs typeface="Calibri" panose="020F0502020204030204" pitchFamily="34" charset="0"/>
                </a:endParaRPr>
              </a:p>
            </p:txBody>
          </p:sp>
          <p:grpSp>
            <p:nvGrpSpPr>
              <p:cNvPr id="35" name="Gruppieren 34"/>
              <p:cNvGrpSpPr/>
              <p:nvPr/>
            </p:nvGrpSpPr>
            <p:grpSpPr>
              <a:xfrm>
                <a:off x="519672" y="2486487"/>
                <a:ext cx="1956276" cy="1956276"/>
                <a:chOff x="625434" y="2342592"/>
                <a:chExt cx="1956276" cy="1956276"/>
              </a:xfrm>
            </p:grpSpPr>
            <p:sp>
              <p:nvSpPr>
                <p:cNvPr id="4" name="Ellipse 3"/>
                <p:cNvSpPr/>
                <p:nvPr/>
              </p:nvSpPr>
              <p:spPr bwMode="auto">
                <a:xfrm>
                  <a:off x="625434" y="2342592"/>
                  <a:ext cx="1956276" cy="1956276"/>
                </a:xfrm>
                <a:prstGeom prst="ellipse">
                  <a:avLst/>
                </a:prstGeom>
                <a:solidFill>
                  <a:schemeClr val="bg1"/>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ts val="1200"/>
                    </a:spcAft>
                    <a:buClrTx/>
                    <a:buSzTx/>
                    <a:buFont typeface="Times" charset="0"/>
                    <a:buNone/>
                    <a:tabLs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Ihr Stakeholder:</a:t>
                  </a:r>
                </a:p>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__________</a:t>
                  </a:r>
                  <a:endParaRPr kumimoji="0" lang="de-DE"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 name="Textfeld 2"/>
                <p:cNvSpPr txBox="1"/>
                <p:nvPr/>
              </p:nvSpPr>
              <p:spPr>
                <a:xfrm>
                  <a:off x="1102911" y="3755406"/>
                  <a:ext cx="1010213" cy="261610"/>
                </a:xfrm>
                <a:prstGeom prst="rect">
                  <a:avLst/>
                </a:prstGeom>
                <a:noFill/>
              </p:spPr>
              <p:txBody>
                <a:bodyPr wrap="none" rtlCol="0">
                  <a:spAutoFit/>
                </a:bodyPr>
                <a:lstStyle/>
                <a:p>
                  <a:pPr algn="l"/>
                  <a:r>
                    <a:rPr lang="de-DE" sz="1050" i="1" dirty="0" smtClean="0">
                      <a:solidFill>
                        <a:schemeClr val="bg2">
                          <a:lumMod val="60000"/>
                          <a:lumOff val="40000"/>
                        </a:schemeClr>
                      </a:solidFill>
                      <a:latin typeface="Calibri" panose="020F0502020204030204" pitchFamily="34" charset="0"/>
                      <a:cs typeface="Calibri" panose="020F0502020204030204" pitchFamily="34" charset="0"/>
                    </a:rPr>
                    <a:t>hier eintragen</a:t>
                  </a:r>
                  <a:endParaRPr lang="de-DE" sz="1050" i="1" dirty="0">
                    <a:solidFill>
                      <a:schemeClr val="bg2">
                        <a:lumMod val="60000"/>
                        <a:lumOff val="40000"/>
                      </a:schemeClr>
                    </a:solidFill>
                    <a:latin typeface="Calibri" panose="020F0502020204030204" pitchFamily="34" charset="0"/>
                    <a:cs typeface="Calibri" panose="020F0502020204030204" pitchFamily="34" charset="0"/>
                  </a:endParaRPr>
                </a:p>
              </p:txBody>
            </p:sp>
          </p:grpSp>
          <p:sp>
            <p:nvSpPr>
              <p:cNvPr id="6" name="Textfeld 5"/>
              <p:cNvSpPr txBox="1"/>
              <p:nvPr/>
            </p:nvSpPr>
            <p:spPr>
              <a:xfrm>
                <a:off x="3382564" y="2805860"/>
                <a:ext cx="2766952" cy="1384995"/>
              </a:xfrm>
              <a:prstGeom prst="rect">
                <a:avLst/>
              </a:prstGeom>
              <a:noFill/>
            </p:spPr>
            <p:txBody>
              <a:bodyPr wrap="square" rtlCol="0">
                <a:spAutoFit/>
              </a:bodyPr>
              <a:lstStyle/>
              <a:p>
                <a:pPr algn="ctr"/>
                <a:r>
                  <a:rPr lang="de-DE" dirty="0">
                    <a:solidFill>
                      <a:srgbClr val="006600"/>
                    </a:solidFill>
                    <a:latin typeface="Calibri" panose="020F0502020204030204" pitchFamily="34" charset="0"/>
                    <a:cs typeface="Calibri" panose="020F0502020204030204" pitchFamily="34" charset="0"/>
                  </a:rPr>
                  <a:t>Wie steht Ihr Stakeholder </a:t>
                </a:r>
                <a:r>
                  <a:rPr lang="de-DE" dirty="0" smtClean="0">
                    <a:solidFill>
                      <a:srgbClr val="006600"/>
                    </a:solidFill>
                    <a:latin typeface="Calibri" panose="020F0502020204030204" pitchFamily="34" charset="0"/>
                    <a:cs typeface="Calibri" panose="020F0502020204030204" pitchFamily="34" charset="0"/>
                  </a:rPr>
                  <a:t>zum </a:t>
                </a:r>
                <a:r>
                  <a:rPr lang="de-DE" dirty="0">
                    <a:solidFill>
                      <a:srgbClr val="006600"/>
                    </a:solidFill>
                    <a:latin typeface="Calibri" panose="020F0502020204030204" pitchFamily="34" charset="0"/>
                    <a:cs typeface="Calibri" panose="020F0502020204030204" pitchFamily="34" charset="0"/>
                  </a:rPr>
                  <a:t>Thema </a:t>
                </a:r>
                <a:r>
                  <a:rPr lang="de-DE" dirty="0" smtClean="0">
                    <a:solidFill>
                      <a:srgbClr val="006600"/>
                    </a:solidFill>
                    <a:latin typeface="Calibri" panose="020F0502020204030204" pitchFamily="34" charset="0"/>
                    <a:cs typeface="Calibri" panose="020F0502020204030204" pitchFamily="34" charset="0"/>
                  </a:rPr>
                  <a:t>ökologische </a:t>
                </a:r>
                <a:r>
                  <a:rPr lang="de-DE" dirty="0">
                    <a:solidFill>
                      <a:srgbClr val="006600"/>
                    </a:solidFill>
                    <a:latin typeface="Calibri" panose="020F0502020204030204" pitchFamily="34" charset="0"/>
                    <a:cs typeface="Calibri" panose="020F0502020204030204" pitchFamily="34" charset="0"/>
                  </a:rPr>
                  <a:t>und </a:t>
                </a:r>
                <a:r>
                  <a:rPr lang="de-DE" dirty="0" smtClean="0">
                    <a:solidFill>
                      <a:srgbClr val="006600"/>
                    </a:solidFill>
                    <a:latin typeface="Calibri" panose="020F0502020204030204" pitchFamily="34" charset="0"/>
                    <a:cs typeface="Calibri" panose="020F0502020204030204" pitchFamily="34" charset="0"/>
                  </a:rPr>
                  <a:t>gesellschaftliche </a:t>
                </a:r>
                <a:r>
                  <a:rPr lang="de-DE" dirty="0">
                    <a:solidFill>
                      <a:srgbClr val="006600"/>
                    </a:solidFill>
                    <a:latin typeface="Calibri" panose="020F0502020204030204" pitchFamily="34" charset="0"/>
                    <a:cs typeface="Calibri" panose="020F0502020204030204" pitchFamily="34" charset="0"/>
                  </a:rPr>
                  <a:t>Nachhaltigkeit </a:t>
                </a:r>
                <a:r>
                  <a:rPr lang="de-DE" dirty="0" smtClean="0">
                    <a:solidFill>
                      <a:srgbClr val="006600"/>
                    </a:solidFill>
                    <a:latin typeface="Calibri" panose="020F0502020204030204" pitchFamily="34" charset="0"/>
                    <a:cs typeface="Calibri" panose="020F0502020204030204" pitchFamily="34" charset="0"/>
                  </a:rPr>
                  <a:t>sowie Klimaschutz</a:t>
                </a:r>
                <a:br>
                  <a:rPr lang="de-DE" dirty="0" smtClean="0">
                    <a:solidFill>
                      <a:srgbClr val="006600"/>
                    </a:solidFill>
                    <a:latin typeface="Calibri" panose="020F0502020204030204" pitchFamily="34" charset="0"/>
                    <a:cs typeface="Calibri" panose="020F0502020204030204" pitchFamily="34" charset="0"/>
                  </a:rPr>
                </a:br>
                <a:r>
                  <a:rPr lang="de-DE" dirty="0" smtClean="0">
                    <a:solidFill>
                      <a:srgbClr val="006600"/>
                    </a:solidFill>
                    <a:latin typeface="Calibri" panose="020F0502020204030204" pitchFamily="34" charset="0"/>
                    <a:cs typeface="Calibri" panose="020F0502020204030204" pitchFamily="34" charset="0"/>
                  </a:rPr>
                  <a:t>(Bspw</a:t>
                </a:r>
                <a:r>
                  <a:rPr lang="de-DE" dirty="0">
                    <a:solidFill>
                      <a:srgbClr val="006600"/>
                    </a:solidFill>
                    <a:latin typeface="Calibri" panose="020F0502020204030204" pitchFamily="34" charset="0"/>
                    <a:cs typeface="Calibri" panose="020F0502020204030204" pitchFamily="34" charset="0"/>
                  </a:rPr>
                  <a:t>. Bedeutung, Wahrnehmung, </a:t>
                </a:r>
                <a:r>
                  <a:rPr lang="de-DE" dirty="0" smtClean="0">
                    <a:solidFill>
                      <a:srgbClr val="006600"/>
                    </a:solidFill>
                    <a:latin typeface="Calibri" panose="020F0502020204030204" pitchFamily="34" charset="0"/>
                    <a:cs typeface="Calibri" panose="020F0502020204030204" pitchFamily="34" charset="0"/>
                  </a:rPr>
                  <a:t>Haltung, Konsumverhalten)?</a:t>
                </a:r>
                <a:endParaRPr lang="de-DE" dirty="0">
                  <a:solidFill>
                    <a:srgbClr val="006600"/>
                  </a:solidFill>
                  <a:latin typeface="Calibri" panose="020F0502020204030204" pitchFamily="34" charset="0"/>
                  <a:cs typeface="Calibri" panose="020F0502020204030204" pitchFamily="34" charset="0"/>
                </a:endParaRPr>
              </a:p>
            </p:txBody>
          </p:sp>
        </p:grpSp>
      </p:grpSp>
      <p:sp>
        <p:nvSpPr>
          <p:cNvPr id="57" name="Pfeil nach rechts 56"/>
          <p:cNvSpPr/>
          <p:nvPr/>
        </p:nvSpPr>
        <p:spPr bwMode="auto">
          <a:xfrm>
            <a:off x="9674406" y="3693508"/>
            <a:ext cx="486878" cy="343399"/>
          </a:xfrm>
          <a:prstGeom prst="rightArrow">
            <a:avLst/>
          </a:prstGeom>
          <a:solidFill>
            <a:schemeClr val="bg1">
              <a:lumMod val="95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4" name="Gruppieren 23"/>
          <p:cNvGrpSpPr/>
          <p:nvPr/>
        </p:nvGrpSpPr>
        <p:grpSpPr>
          <a:xfrm>
            <a:off x="6540158" y="1320398"/>
            <a:ext cx="2766952" cy="5132320"/>
            <a:chOff x="6540158" y="1320398"/>
            <a:chExt cx="2766952" cy="5132320"/>
          </a:xfrm>
        </p:grpSpPr>
        <p:sp>
          <p:nvSpPr>
            <p:cNvPr id="29" name="Abgerundetes Rechteck 28"/>
            <p:cNvSpPr/>
            <p:nvPr/>
          </p:nvSpPr>
          <p:spPr bwMode="auto">
            <a:xfrm>
              <a:off x="6540159" y="5027679"/>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dirty="0">
                  <a:solidFill>
                    <a:srgbClr val="006600"/>
                  </a:solidFill>
                  <a:latin typeface="Calibri" panose="020F0502020204030204" pitchFamily="34" charset="0"/>
                  <a:cs typeface="Calibri" panose="020F0502020204030204" pitchFamily="34" charset="0"/>
                </a:rPr>
                <a:t>Falls </a:t>
              </a:r>
              <a:r>
                <a:rPr lang="de-DE" dirty="0" smtClean="0">
                  <a:solidFill>
                    <a:srgbClr val="006600"/>
                  </a:solidFill>
                  <a:latin typeface="Calibri" panose="020F0502020204030204" pitchFamily="34" charset="0"/>
                  <a:cs typeface="Calibri" panose="020F0502020204030204" pitchFamily="34" charset="0"/>
                </a:rPr>
                <a:t>negativ: Woher kommt die Einstellung? Was lernen Sie aus der </a:t>
              </a:r>
              <a:r>
                <a:rPr lang="de-DE" dirty="0">
                  <a:solidFill>
                    <a:srgbClr val="006600"/>
                  </a:solidFill>
                  <a:latin typeface="Calibri" panose="020F0502020204030204" pitchFamily="34" charset="0"/>
                  <a:cs typeface="Calibri" panose="020F0502020204030204" pitchFamily="34" charset="0"/>
                </a:rPr>
                <a:t>Ablehnungshaltung? </a:t>
              </a:r>
              <a:r>
                <a:rPr lang="de-DE" dirty="0" smtClean="0">
                  <a:solidFill>
                    <a:srgbClr val="006600"/>
                  </a:solidFill>
                  <a:latin typeface="Calibri" panose="020F0502020204030204" pitchFamily="34" charset="0"/>
                  <a:cs typeface="Calibri" panose="020F0502020204030204" pitchFamily="34" charset="0"/>
                </a:rPr>
                <a:t/>
              </a:r>
              <a:br>
                <a:rPr lang="de-DE" dirty="0" smtClean="0">
                  <a:solidFill>
                    <a:srgbClr val="006600"/>
                  </a:solidFill>
                  <a:latin typeface="Calibri" panose="020F0502020204030204" pitchFamily="34" charset="0"/>
                  <a:cs typeface="Calibri" panose="020F0502020204030204" pitchFamily="34" charset="0"/>
                </a:rPr>
              </a:br>
              <a:r>
                <a:rPr lang="de-DE" dirty="0" smtClean="0">
                  <a:solidFill>
                    <a:srgbClr val="006600"/>
                  </a:solidFill>
                  <a:latin typeface="Calibri" panose="020F0502020204030204" pitchFamily="34" charset="0"/>
                  <a:cs typeface="Calibri" panose="020F0502020204030204" pitchFamily="34" charset="0"/>
                </a:rPr>
                <a:t>Können </a:t>
              </a:r>
              <a:r>
                <a:rPr lang="de-DE" dirty="0">
                  <a:solidFill>
                    <a:srgbClr val="006600"/>
                  </a:solidFill>
                  <a:latin typeface="Calibri" panose="020F0502020204030204" pitchFamily="34" charset="0"/>
                  <a:cs typeface="Calibri" panose="020F0502020204030204" pitchFamily="34" charset="0"/>
                </a:rPr>
                <a:t>Sie positive Anreize zur Meinungsänderung schaffen</a:t>
              </a:r>
              <a:r>
                <a:rPr lang="de-DE" dirty="0" smtClean="0">
                  <a:solidFill>
                    <a:srgbClr val="006600"/>
                  </a:solidFill>
                  <a:latin typeface="Calibri" panose="020F0502020204030204" pitchFamily="34" charset="0"/>
                  <a:cs typeface="Calibri" panose="020F0502020204030204" pitchFamily="34" charset="0"/>
                </a:rPr>
                <a:t>?</a:t>
              </a:r>
              <a:endParaRPr lang="de-DE" dirty="0">
                <a:solidFill>
                  <a:srgbClr val="006600"/>
                </a:solidFill>
                <a:latin typeface="Calibri" panose="020F0502020204030204" pitchFamily="34" charset="0"/>
                <a:cs typeface="Calibri" panose="020F0502020204030204" pitchFamily="34" charset="0"/>
              </a:endParaRPr>
            </a:p>
          </p:txBody>
        </p:sp>
        <p:sp>
          <p:nvSpPr>
            <p:cNvPr id="30" name="Abgerundetes Rechteck 29"/>
            <p:cNvSpPr/>
            <p:nvPr/>
          </p:nvSpPr>
          <p:spPr bwMode="auto">
            <a:xfrm>
              <a:off x="6540158" y="1320398"/>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dirty="0" smtClean="0">
                  <a:solidFill>
                    <a:srgbClr val="006600"/>
                  </a:solidFill>
                  <a:latin typeface="Calibri" panose="020F0502020204030204" pitchFamily="34" charset="0"/>
                  <a:cs typeface="Calibri" panose="020F0502020204030204" pitchFamily="34" charset="0"/>
                </a:rPr>
                <a:t>Falls positiv: Wie können Sie diese Einstellung für sich nutzen? Was sind Ansatzpunkte auf die Sie achten sollten?</a:t>
              </a:r>
              <a:endParaRPr lang="de-DE" dirty="0">
                <a:solidFill>
                  <a:srgbClr val="006600"/>
                </a:solidFill>
                <a:latin typeface="Calibri" panose="020F0502020204030204" pitchFamily="34" charset="0"/>
                <a:cs typeface="Calibri" panose="020F0502020204030204" pitchFamily="34" charset="0"/>
              </a:endParaRPr>
            </a:p>
          </p:txBody>
        </p:sp>
        <p:sp>
          <p:nvSpPr>
            <p:cNvPr id="31" name="Abgerundetes Rechteck 30"/>
            <p:cNvSpPr/>
            <p:nvPr/>
          </p:nvSpPr>
          <p:spPr bwMode="auto">
            <a:xfrm>
              <a:off x="6540158" y="3152111"/>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dirty="0" smtClean="0">
                  <a:solidFill>
                    <a:srgbClr val="006600"/>
                  </a:solidFill>
                  <a:latin typeface="Calibri" panose="020F0502020204030204" pitchFamily="34" charset="0"/>
                  <a:cs typeface="Calibri" panose="020F0502020204030204" pitchFamily="34" charset="0"/>
                </a:rPr>
                <a:t>Falls indifferent: Was sind die Gründe für die Indifferenz? Können Sie positive Anreize zur Meinungsänderung schaffen?</a:t>
              </a:r>
              <a:endParaRPr lang="de-DE" dirty="0">
                <a:solidFill>
                  <a:srgbClr val="006600"/>
                </a:solidFill>
                <a:latin typeface="Calibri" panose="020F0502020204030204" pitchFamily="34" charset="0"/>
                <a:cs typeface="Calibri" panose="020F0502020204030204" pitchFamily="34" charset="0"/>
              </a:endParaRPr>
            </a:p>
          </p:txBody>
        </p:sp>
      </p:grpSp>
      <p:cxnSp>
        <p:nvCxnSpPr>
          <p:cNvPr id="26" name="Gewinkelte Verbindung 25"/>
          <p:cNvCxnSpPr>
            <a:stCxn id="7" idx="3"/>
            <a:endCxn id="30" idx="1"/>
          </p:cNvCxnSpPr>
          <p:nvPr/>
        </p:nvCxnSpPr>
        <p:spPr bwMode="auto">
          <a:xfrm flipV="1">
            <a:off x="6149512" y="2032918"/>
            <a:ext cx="390646" cy="1833618"/>
          </a:xfrm>
          <a:prstGeom prst="bentConnector3">
            <a:avLst/>
          </a:prstGeom>
          <a:solidFill>
            <a:schemeClr val="accent1"/>
          </a:solidFill>
          <a:ln w="12700" cap="flat" cmpd="sng" algn="ctr">
            <a:solidFill>
              <a:schemeClr val="tx1"/>
            </a:solidFill>
            <a:prstDash val="solid"/>
            <a:round/>
            <a:headEnd type="none" w="med" len="med"/>
            <a:tailEnd type="triangle"/>
          </a:ln>
          <a:effectLst/>
        </p:spPr>
      </p:cxnSp>
      <p:cxnSp>
        <p:nvCxnSpPr>
          <p:cNvPr id="28" name="Gewinkelte Verbindung 27"/>
          <p:cNvCxnSpPr>
            <a:stCxn id="7" idx="3"/>
            <a:endCxn id="29" idx="1"/>
          </p:cNvCxnSpPr>
          <p:nvPr/>
        </p:nvCxnSpPr>
        <p:spPr bwMode="auto">
          <a:xfrm>
            <a:off x="6149512" y="3866536"/>
            <a:ext cx="390647" cy="187366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cxnSp>
        <p:nvCxnSpPr>
          <p:cNvPr id="34" name="Gerade Verbindung mit Pfeil 33"/>
          <p:cNvCxnSpPr>
            <a:stCxn id="7" idx="3"/>
            <a:endCxn id="31" idx="1"/>
          </p:cNvCxnSpPr>
          <p:nvPr/>
        </p:nvCxnSpPr>
        <p:spPr bwMode="auto">
          <a:xfrm flipV="1">
            <a:off x="6149512" y="3864631"/>
            <a:ext cx="390646" cy="190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1" name="Gewinkelte Verbindung 40"/>
          <p:cNvCxnSpPr>
            <a:stCxn id="30" idx="3"/>
            <a:endCxn id="57" idx="1"/>
          </p:cNvCxnSpPr>
          <p:nvPr/>
        </p:nvCxnSpPr>
        <p:spPr bwMode="auto">
          <a:xfrm>
            <a:off x="9307109" y="2032918"/>
            <a:ext cx="367297" cy="1832290"/>
          </a:xfrm>
          <a:prstGeom prst="bentConnector3">
            <a:avLst/>
          </a:prstGeom>
          <a:solidFill>
            <a:schemeClr val="accent1"/>
          </a:solidFill>
          <a:ln w="12700" cap="flat" cmpd="sng" algn="ctr">
            <a:solidFill>
              <a:schemeClr val="tx1"/>
            </a:solidFill>
            <a:prstDash val="solid"/>
            <a:round/>
            <a:headEnd type="none" w="med" len="med"/>
            <a:tailEnd type="triangle"/>
          </a:ln>
          <a:effectLst/>
        </p:spPr>
      </p:cxnSp>
      <p:cxnSp>
        <p:nvCxnSpPr>
          <p:cNvPr id="43" name="Gewinkelte Verbindung 42"/>
          <p:cNvCxnSpPr>
            <a:stCxn id="29" idx="3"/>
            <a:endCxn id="57" idx="1"/>
          </p:cNvCxnSpPr>
          <p:nvPr/>
        </p:nvCxnSpPr>
        <p:spPr bwMode="auto">
          <a:xfrm flipV="1">
            <a:off x="9307110" y="3865208"/>
            <a:ext cx="367296" cy="1874991"/>
          </a:xfrm>
          <a:prstGeom prst="bentConnector3">
            <a:avLst/>
          </a:prstGeom>
          <a:solidFill>
            <a:schemeClr val="accent1"/>
          </a:solidFill>
          <a:ln w="12700" cap="flat" cmpd="sng" algn="ctr">
            <a:solidFill>
              <a:schemeClr val="tx1"/>
            </a:solidFill>
            <a:prstDash val="solid"/>
            <a:round/>
            <a:headEnd type="none" w="med" len="med"/>
            <a:tailEnd type="triangle"/>
          </a:ln>
          <a:effectLst/>
        </p:spPr>
      </p:cxnSp>
      <p:cxnSp>
        <p:nvCxnSpPr>
          <p:cNvPr id="46" name="Gerade Verbindung mit Pfeil 45"/>
          <p:cNvCxnSpPr>
            <a:stCxn id="31" idx="3"/>
            <a:endCxn id="57" idx="1"/>
          </p:cNvCxnSpPr>
          <p:nvPr/>
        </p:nvCxnSpPr>
        <p:spPr bwMode="auto">
          <a:xfrm>
            <a:off x="9307109" y="3864631"/>
            <a:ext cx="367297" cy="57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052190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Erstellen eines ersten </a:t>
            </a:r>
            <a:r>
              <a:rPr lang="de-DE" sz="2400" dirty="0" err="1"/>
              <a:t>Sustainable</a:t>
            </a:r>
            <a:r>
              <a:rPr lang="de-DE" sz="2400" dirty="0"/>
              <a:t> Value Proposition </a:t>
            </a:r>
            <a:r>
              <a:rPr lang="de-DE" sz="2400" dirty="0" smtClean="0"/>
              <a:t>Statements </a:t>
            </a:r>
            <a:r>
              <a:rPr lang="de-DE" sz="2400" dirty="0"/>
              <a:t>nach aktuellem </a:t>
            </a:r>
            <a:r>
              <a:rPr lang="de-DE" sz="2400" dirty="0" smtClean="0"/>
              <a:t>Wissensstand</a:t>
            </a:r>
            <a:endParaRPr lang="de-DE" sz="2400" dirty="0"/>
          </a:p>
        </p:txBody>
      </p:sp>
      <p:sp>
        <p:nvSpPr>
          <p:cNvPr id="29" name="Rechteck 28"/>
          <p:cNvSpPr/>
          <p:nvPr/>
        </p:nvSpPr>
        <p:spPr>
          <a:xfrm>
            <a:off x="7714233" y="6423187"/>
            <a:ext cx="4474690" cy="276999"/>
          </a:xfrm>
          <a:prstGeom prst="rect">
            <a:avLst/>
          </a:prstGeom>
          <a:ln>
            <a:solidFill>
              <a:srgbClr val="9BBE3D"/>
            </a:solidFill>
          </a:ln>
        </p:spPr>
        <p:txBody>
          <a:bodyPr wrap="square">
            <a:spAutoFit/>
          </a:bodyPr>
          <a:lstStyle/>
          <a:p>
            <a:r>
              <a:rPr lang="de-DE" sz="1200" dirty="0" smtClean="0">
                <a:latin typeface="Calibri" panose="020F0502020204030204" pitchFamily="34" charset="0"/>
              </a:rPr>
              <a:t>Gerne auch eigenständig formulierbar</a:t>
            </a:r>
            <a:r>
              <a:rPr lang="de-DE" sz="1200" dirty="0">
                <a:latin typeface="Calibri" panose="020F0502020204030204" pitchFamily="34" charset="0"/>
              </a:rPr>
              <a:t> </a:t>
            </a:r>
            <a:r>
              <a:rPr lang="de-DE" sz="1200" dirty="0" smtClean="0">
                <a:latin typeface="Calibri" panose="020F0502020204030204" pitchFamily="34" charset="0"/>
              </a:rPr>
              <a:t>– Ziel ist ein prägnanter Satz.</a:t>
            </a:r>
          </a:p>
        </p:txBody>
      </p:sp>
      <p:sp>
        <p:nvSpPr>
          <p:cNvPr id="31" name="Rechteck 30"/>
          <p:cNvSpPr/>
          <p:nvPr/>
        </p:nvSpPr>
        <p:spPr>
          <a:xfrm>
            <a:off x="529038" y="2217926"/>
            <a:ext cx="828561" cy="307777"/>
          </a:xfrm>
          <a:prstGeom prst="rect">
            <a:avLst/>
          </a:prstGeom>
        </p:spPr>
        <p:txBody>
          <a:bodyPr wrap="none">
            <a:spAutoFit/>
          </a:bodyPr>
          <a:lstStyle/>
          <a:p>
            <a:r>
              <a:rPr lang="de-DE" dirty="0" smtClean="0"/>
              <a:t>Vorlage</a:t>
            </a:r>
            <a:endParaRPr lang="de-DE" dirty="0"/>
          </a:p>
        </p:txBody>
      </p:sp>
      <p:sp>
        <p:nvSpPr>
          <p:cNvPr id="37" name="Rechteck 36"/>
          <p:cNvSpPr/>
          <p:nvPr/>
        </p:nvSpPr>
        <p:spPr>
          <a:xfrm>
            <a:off x="506922" y="4603012"/>
            <a:ext cx="870752" cy="307777"/>
          </a:xfrm>
          <a:prstGeom prst="rect">
            <a:avLst/>
          </a:prstGeom>
        </p:spPr>
        <p:txBody>
          <a:bodyPr wrap="none">
            <a:spAutoFit/>
          </a:bodyPr>
          <a:lstStyle/>
          <a:p>
            <a:r>
              <a:rPr lang="de-DE" dirty="0" smtClean="0"/>
              <a:t>Beispiel</a:t>
            </a:r>
            <a:endParaRPr lang="de-DE" dirty="0"/>
          </a:p>
        </p:txBody>
      </p:sp>
      <p:grpSp>
        <p:nvGrpSpPr>
          <p:cNvPr id="39" name="Gruppieren 38"/>
          <p:cNvGrpSpPr/>
          <p:nvPr/>
        </p:nvGrpSpPr>
        <p:grpSpPr>
          <a:xfrm>
            <a:off x="1558721" y="1451052"/>
            <a:ext cx="9899650" cy="2151099"/>
            <a:chOff x="482600" y="1331823"/>
            <a:chExt cx="9899650" cy="2151099"/>
          </a:xfrm>
        </p:grpSpPr>
        <p:sp>
          <p:nvSpPr>
            <p:cNvPr id="42" name="Rechteck 41"/>
            <p:cNvSpPr/>
            <p:nvPr/>
          </p:nvSpPr>
          <p:spPr bwMode="auto">
            <a:xfrm>
              <a:off x="482600" y="1331823"/>
              <a:ext cx="9623386" cy="2151099"/>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7" name="Textfeld 46"/>
            <p:cNvSpPr txBox="1"/>
            <p:nvPr/>
          </p:nvSpPr>
          <p:spPr>
            <a:xfrm>
              <a:off x="813453" y="1374702"/>
              <a:ext cx="9568797" cy="1892826"/>
            </a:xfrm>
            <a:prstGeom prst="rect">
              <a:avLst/>
            </a:prstGeom>
            <a:noFill/>
          </p:spPr>
          <p:txBody>
            <a:bodyPr wrap="square" rtlCol="0">
              <a:spAutoFit/>
            </a:bodyPr>
            <a:lstStyle/>
            <a:p>
              <a:pPr algn="l">
                <a:spcAft>
                  <a:spcPts val="6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es/er______________________,________________und_________________________.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48" name="Textfeld 47"/>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49" name="Textfeld 48"/>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0" name="Textfeld 49"/>
            <p:cNvSpPr txBox="1"/>
            <p:nvPr/>
          </p:nvSpPr>
          <p:spPr>
            <a:xfrm>
              <a:off x="1841439" y="2651035"/>
              <a:ext cx="6260047"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(Die Leistung Ihres Nutzenversprechen. Denken Sie daran Ihre Nachhaltigkeitsaspekte einzubringen.)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1" name="Textfeld 50"/>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2" name="Textfeld 51"/>
            <p:cNvSpPr txBox="1"/>
            <p:nvPr/>
          </p:nvSpPr>
          <p:spPr>
            <a:xfrm>
              <a:off x="1693253" y="319956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53" name="Gruppieren 52"/>
          <p:cNvGrpSpPr/>
          <p:nvPr/>
        </p:nvGrpSpPr>
        <p:grpSpPr>
          <a:xfrm>
            <a:off x="1558721" y="3787180"/>
            <a:ext cx="9899650" cy="2186497"/>
            <a:chOff x="482600" y="1331823"/>
            <a:chExt cx="9899650" cy="2186497"/>
          </a:xfrm>
        </p:grpSpPr>
        <p:sp>
          <p:nvSpPr>
            <p:cNvPr id="54" name="Rechteck 53"/>
            <p:cNvSpPr/>
            <p:nvPr/>
          </p:nvSpPr>
          <p:spPr bwMode="auto">
            <a:xfrm>
              <a:off x="482600" y="1331823"/>
              <a:ext cx="9623386" cy="2186497"/>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5" name="Textfeld 54"/>
            <p:cNvSpPr txBox="1"/>
            <p:nvPr/>
          </p:nvSpPr>
          <p:spPr>
            <a:xfrm>
              <a:off x="813453" y="1374702"/>
              <a:ext cx="9568797" cy="1969770"/>
            </a:xfrm>
            <a:prstGeom prst="rect">
              <a:avLst/>
            </a:prstGeom>
            <a:noFill/>
          </p:spPr>
          <p:txBody>
            <a:bodyPr wrap="square" rtlCol="0">
              <a:spAutoFit/>
            </a:bodyPr>
            <a:lstStyle/>
            <a:p>
              <a:pPr algn="l">
                <a:spcAft>
                  <a:spcPts val="12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er/es______________________,________________und_________________________.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56" name="Textfeld 55"/>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7" name="Textfeld 56"/>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9" name="Textfeld 58"/>
            <p:cNvSpPr txBox="1"/>
            <p:nvPr/>
          </p:nvSpPr>
          <p:spPr>
            <a:xfrm>
              <a:off x="966502" y="2651035"/>
              <a:ext cx="7712368"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eigenen Verben, wie z.B. reduzieren, verhindern, steigern oder ermöglichen. Denken Sie hier an Ihre Nachhaltigkeitsaspekte.)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2" name="Textfeld 61"/>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3" name="Textfeld 62"/>
            <p:cNvSpPr txBox="1"/>
            <p:nvPr/>
          </p:nvSpPr>
          <p:spPr>
            <a:xfrm>
              <a:off x="1693253" y="325671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sp>
        <p:nvSpPr>
          <p:cNvPr id="64" name="Textfeld 63"/>
          <p:cNvSpPr txBox="1"/>
          <p:nvPr/>
        </p:nvSpPr>
        <p:spPr>
          <a:xfrm>
            <a:off x="2789455" y="3854978"/>
            <a:ext cx="1129540"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SVP-Workshop</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5" name="Textfeld 64"/>
          <p:cNvSpPr txBox="1"/>
          <p:nvPr/>
        </p:nvSpPr>
        <p:spPr>
          <a:xfrm>
            <a:off x="4772685" y="3854978"/>
            <a:ext cx="1596847"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jungen </a:t>
            </a:r>
            <a:r>
              <a:rPr lang="de-DE" sz="1200" dirty="0" err="1" smtClean="0">
                <a:solidFill>
                  <a:schemeClr val="accent1">
                    <a:lumMod val="50000"/>
                  </a:schemeClr>
                </a:solidFill>
                <a:latin typeface="Calibri" panose="020F0502020204030204" pitchFamily="34" charset="0"/>
                <a:cs typeface="Calibri" panose="020F0502020204030204" pitchFamily="34" charset="0"/>
              </a:rPr>
              <a:t>GründerInnen</a:t>
            </a:r>
            <a:r>
              <a:rPr lang="de-DE" sz="1200" dirty="0" smtClean="0">
                <a:solidFill>
                  <a:schemeClr val="accent1">
                    <a:lumMod val="50000"/>
                  </a:schemeClr>
                </a:solidFill>
                <a:latin typeface="Calibri" panose="020F0502020204030204" pitchFamily="34" charset="0"/>
                <a:cs typeface="Calibri" panose="020F0502020204030204" pitchFamily="34" charset="0"/>
              </a:rPr>
              <a:t> </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6" name="Textfeld 65"/>
          <p:cNvSpPr txBox="1"/>
          <p:nvPr/>
        </p:nvSpPr>
        <p:spPr>
          <a:xfrm>
            <a:off x="5294431" y="4813860"/>
            <a:ext cx="1656221" cy="276999"/>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Stakeholder priorisiert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7" name="Textfeld 66"/>
          <p:cNvSpPr txBox="1"/>
          <p:nvPr/>
        </p:nvSpPr>
        <p:spPr>
          <a:xfrm>
            <a:off x="2963044" y="4637989"/>
            <a:ext cx="2298860"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einen </a:t>
            </a:r>
            <a:r>
              <a:rPr lang="de-DE" sz="1200" dirty="0" err="1" smtClean="0">
                <a:solidFill>
                  <a:schemeClr val="accent1">
                    <a:lumMod val="50000"/>
                  </a:schemeClr>
                </a:solidFill>
                <a:latin typeface="Calibri" panose="020F0502020204030204" pitchFamily="34" charset="0"/>
                <a:cs typeface="Calibri" panose="020F0502020204030204" pitchFamily="34" charset="0"/>
              </a:rPr>
              <a:t>Deep</a:t>
            </a:r>
            <a:r>
              <a:rPr lang="de-DE" sz="1200" dirty="0" smtClean="0">
                <a:solidFill>
                  <a:schemeClr val="accent1">
                    <a:lumMod val="50000"/>
                  </a:schemeClr>
                </a:solidFill>
                <a:latin typeface="Calibri" panose="020F0502020204030204" pitchFamily="34" charset="0"/>
                <a:cs typeface="Calibri" panose="020F0502020204030204" pitchFamily="34" charset="0"/>
              </a:rPr>
              <a:t> </a:t>
            </a:r>
            <a:r>
              <a:rPr lang="de-DE" sz="1200" dirty="0" err="1" smtClean="0">
                <a:solidFill>
                  <a:schemeClr val="accent1">
                    <a:lumMod val="50000"/>
                  </a:schemeClr>
                </a:solidFill>
                <a:latin typeface="Calibri" panose="020F0502020204030204" pitchFamily="34" charset="0"/>
                <a:cs typeface="Calibri" panose="020F0502020204030204" pitchFamily="34" charset="0"/>
              </a:rPr>
              <a:t>Dive</a:t>
            </a:r>
            <a:r>
              <a:rPr lang="de-DE" sz="1200" dirty="0" smtClean="0">
                <a:solidFill>
                  <a:schemeClr val="accent1">
                    <a:lumMod val="50000"/>
                  </a:schemeClr>
                </a:solidFill>
                <a:latin typeface="Calibri" panose="020F0502020204030204" pitchFamily="34" charset="0"/>
                <a:cs typeface="Calibri" panose="020F0502020204030204" pitchFamily="34" charset="0"/>
              </a:rPr>
              <a:t> in das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Thema Value </a:t>
            </a:r>
            <a:r>
              <a:rPr lang="de-DE" sz="1200" dirty="0" err="1" smtClean="0">
                <a:solidFill>
                  <a:schemeClr val="accent1">
                    <a:lumMod val="50000"/>
                  </a:schemeClr>
                </a:solidFill>
                <a:latin typeface="Calibri" panose="020F0502020204030204" pitchFamily="34" charset="0"/>
                <a:cs typeface="Calibri" panose="020F0502020204030204" pitchFamily="34" charset="0"/>
              </a:rPr>
              <a:t>Propositon</a:t>
            </a:r>
            <a:r>
              <a:rPr lang="de-DE" sz="1200" dirty="0" smtClean="0">
                <a:solidFill>
                  <a:schemeClr val="accent1">
                    <a:lumMod val="50000"/>
                  </a:schemeClr>
                </a:solidFill>
                <a:latin typeface="Calibri" panose="020F0502020204030204" pitchFamily="34" charset="0"/>
                <a:cs typeface="Calibri" panose="020F0502020204030204" pitchFamily="34" charset="0"/>
              </a:rPr>
              <a:t> bietet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8" name="Textfeld 67"/>
          <p:cNvSpPr txBox="1"/>
          <p:nvPr/>
        </p:nvSpPr>
        <p:spPr>
          <a:xfrm>
            <a:off x="6946700" y="3849718"/>
            <a:ext cx="2661241" cy="276999"/>
          </a:xfrm>
          <a:prstGeom prst="rect">
            <a:avLst/>
          </a:prstGeom>
          <a:noFill/>
        </p:spPr>
        <p:txBody>
          <a:bodyPr wrap="none" rtlCol="0">
            <a:spAutoFit/>
          </a:bodyPr>
          <a:lstStyle/>
          <a:p>
            <a:r>
              <a:rPr lang="de-DE" sz="1200" dirty="0" smtClean="0">
                <a:solidFill>
                  <a:schemeClr val="accent1">
                    <a:lumMod val="50000"/>
                  </a:schemeClr>
                </a:solidFill>
                <a:latin typeface="Calibri" panose="020F0502020204030204" pitchFamily="34" charset="0"/>
                <a:cs typeface="Calibri" panose="020F0502020204030204" pitchFamily="34" charset="0"/>
              </a:rPr>
              <a:t>Nachhaltig ein </a:t>
            </a:r>
            <a:r>
              <a:rPr lang="de-DE" sz="1200" dirty="0">
                <a:solidFill>
                  <a:schemeClr val="accent1">
                    <a:lumMod val="50000"/>
                  </a:schemeClr>
                </a:solidFill>
                <a:latin typeface="Calibri" panose="020F0502020204030204" pitchFamily="34" charset="0"/>
                <a:cs typeface="Calibri" panose="020F0502020204030204" pitchFamily="34" charset="0"/>
              </a:rPr>
              <a:t>Unternehmen </a:t>
            </a:r>
            <a:r>
              <a:rPr lang="de-DE" sz="1200" dirty="0" smtClean="0">
                <a:solidFill>
                  <a:schemeClr val="accent1">
                    <a:lumMod val="50000"/>
                  </a:schemeClr>
                </a:solidFill>
                <a:latin typeface="Calibri" panose="020F0502020204030204" pitchFamily="34" charset="0"/>
                <a:cs typeface="Calibri" panose="020F0502020204030204" pitchFamily="34" charset="0"/>
              </a:rPr>
              <a:t>aufbauen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9" name="Textfeld 68"/>
          <p:cNvSpPr txBox="1"/>
          <p:nvPr/>
        </p:nvSpPr>
        <p:spPr>
          <a:xfrm>
            <a:off x="3018055" y="5272191"/>
            <a:ext cx="2727637" cy="461665"/>
          </a:xfrm>
          <a:prstGeom prst="rect">
            <a:avLst/>
          </a:prstGeom>
          <a:noFill/>
        </p:spPr>
        <p:txBody>
          <a:bodyPr wrap="squar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herkömmliche Business-Bücher,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die keine Anwendungsanleitung geben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70" name="Textfeld 69"/>
          <p:cNvSpPr txBox="1"/>
          <p:nvPr/>
        </p:nvSpPr>
        <p:spPr>
          <a:xfrm>
            <a:off x="7349112" y="4634123"/>
            <a:ext cx="2405879"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konstant den Nachhaltigkeitsgedanken integriert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46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Stakeholder Mapping: Auswahl zwischen Kunden und Stakeholder </a:t>
            </a:r>
            <a:r>
              <a:rPr lang="de-DE" sz="2400" dirty="0" err="1" smtClean="0"/>
              <a:t>Canvas</a:t>
            </a:r>
            <a:endParaRPr lang="de-DE" sz="2400" dirty="0"/>
          </a:p>
        </p:txBody>
      </p:sp>
      <p:sp>
        <p:nvSpPr>
          <p:cNvPr id="3" name="Textfeld 2"/>
          <p:cNvSpPr txBox="1"/>
          <p:nvPr/>
        </p:nvSpPr>
        <p:spPr>
          <a:xfrm>
            <a:off x="2561839" y="5651728"/>
            <a:ext cx="1709059" cy="338554"/>
          </a:xfrm>
          <a:prstGeom prst="rect">
            <a:avLst/>
          </a:prstGeom>
          <a:noFill/>
        </p:spPr>
        <p:txBody>
          <a:bodyPr wrap="none" rtlCol="0">
            <a:spAutoFit/>
          </a:bodyPr>
          <a:lstStyle/>
          <a:p>
            <a:pPr algn="ctr"/>
            <a:r>
              <a:rPr lang="de-DE" sz="1600" dirty="0" smtClean="0">
                <a:latin typeface="Calibri" panose="020F0502020204030204" pitchFamily="34" charset="0"/>
                <a:cs typeface="Calibri" panose="020F0502020204030204" pitchFamily="34" charset="0"/>
              </a:rPr>
              <a:t>A: Kunden Canvas</a:t>
            </a:r>
            <a:endParaRPr lang="de-DE" sz="1600" dirty="0">
              <a:latin typeface="Calibri" panose="020F0502020204030204" pitchFamily="34" charset="0"/>
              <a:cs typeface="Calibri" panose="020F0502020204030204" pitchFamily="34" charset="0"/>
            </a:endParaRPr>
          </a:p>
        </p:txBody>
      </p:sp>
      <p:sp>
        <p:nvSpPr>
          <p:cNvPr id="121" name="Textfeld 120"/>
          <p:cNvSpPr txBox="1"/>
          <p:nvPr/>
        </p:nvSpPr>
        <p:spPr>
          <a:xfrm>
            <a:off x="7685635" y="5645625"/>
            <a:ext cx="2064284" cy="338554"/>
          </a:xfrm>
          <a:prstGeom prst="rect">
            <a:avLst/>
          </a:prstGeom>
          <a:noFill/>
        </p:spPr>
        <p:txBody>
          <a:bodyPr wrap="none" rtlCol="0">
            <a:spAutoFit/>
          </a:bodyPr>
          <a:lstStyle/>
          <a:p>
            <a:pPr algn="ctr"/>
            <a:r>
              <a:rPr lang="de-DE" sz="1600" dirty="0" smtClean="0">
                <a:latin typeface="Calibri" panose="020F0502020204030204" pitchFamily="34" charset="0"/>
                <a:cs typeface="Calibri" panose="020F0502020204030204" pitchFamily="34" charset="0"/>
              </a:rPr>
              <a:t>B: Stakeholder Canvas</a:t>
            </a:r>
            <a:endParaRPr lang="de-DE" sz="1600" dirty="0">
              <a:latin typeface="Calibri" panose="020F0502020204030204" pitchFamily="34" charset="0"/>
              <a:cs typeface="Calibri" panose="020F0502020204030204" pitchFamily="34" charset="0"/>
            </a:endParaRPr>
          </a:p>
        </p:txBody>
      </p:sp>
      <p:grpSp>
        <p:nvGrpSpPr>
          <p:cNvPr id="4" name="Gruppieren 3"/>
          <p:cNvGrpSpPr/>
          <p:nvPr/>
        </p:nvGrpSpPr>
        <p:grpSpPr>
          <a:xfrm>
            <a:off x="1399855" y="1466025"/>
            <a:ext cx="3960000" cy="3960000"/>
            <a:chOff x="1399855" y="1466025"/>
            <a:chExt cx="3960000" cy="3960000"/>
          </a:xfrm>
        </p:grpSpPr>
        <p:grpSp>
          <p:nvGrpSpPr>
            <p:cNvPr id="102" name="Gruppieren 101"/>
            <p:cNvGrpSpPr/>
            <p:nvPr/>
          </p:nvGrpSpPr>
          <p:grpSpPr>
            <a:xfrm>
              <a:off x="1399855" y="1466025"/>
              <a:ext cx="3960000" cy="3960000"/>
              <a:chOff x="4201668" y="1579907"/>
              <a:chExt cx="3960000" cy="3960000"/>
            </a:xfrm>
          </p:grpSpPr>
          <p:sp>
            <p:nvSpPr>
              <p:cNvPr id="103" name="Ellipse 102"/>
              <p:cNvSpPr/>
              <p:nvPr/>
            </p:nvSpPr>
            <p:spPr bwMode="auto">
              <a:xfrm>
                <a:off x="4201668" y="1579907"/>
                <a:ext cx="3960000" cy="396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4" name="Ellipse 103"/>
              <p:cNvSpPr/>
              <p:nvPr/>
            </p:nvSpPr>
            <p:spPr bwMode="auto">
              <a:xfrm>
                <a:off x="4471667" y="1849907"/>
                <a:ext cx="3420000" cy="342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05" name="Gerader Verbinder 104"/>
              <p:cNvCxnSpPr>
                <a:stCxn id="104" idx="2"/>
                <a:endCxn id="104" idx="6"/>
              </p:cNvCxnSpPr>
              <p:nvPr/>
            </p:nvCxnSpPr>
            <p:spPr bwMode="auto">
              <a:xfrm>
                <a:off x="4471667" y="3559907"/>
                <a:ext cx="3420000"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06" name="Gerader Verbinder 105"/>
              <p:cNvCxnSpPr>
                <a:stCxn id="104" idx="0"/>
                <a:endCxn id="104" idx="4"/>
              </p:cNvCxnSpPr>
              <p:nvPr/>
            </p:nvCxnSpPr>
            <p:spPr bwMode="auto">
              <a:xfrm>
                <a:off x="6181667" y="1849907"/>
                <a:ext cx="0" cy="3420000"/>
              </a:xfrm>
              <a:prstGeom prst="line">
                <a:avLst/>
              </a:prstGeom>
              <a:solidFill>
                <a:schemeClr val="bg1"/>
              </a:solidFill>
              <a:ln w="19050" cap="flat" cmpd="sng" algn="ctr">
                <a:solidFill>
                  <a:schemeClr val="tx1"/>
                </a:solidFill>
                <a:prstDash val="solid"/>
                <a:round/>
                <a:headEnd type="none" w="med" len="med"/>
                <a:tailEnd type="none" w="med" len="med"/>
              </a:ln>
              <a:effectLst/>
            </p:spPr>
          </p:cxnSp>
          <p:sp>
            <p:nvSpPr>
              <p:cNvPr id="107" name="Textfeld 106"/>
              <p:cNvSpPr txBox="1"/>
              <p:nvPr/>
            </p:nvSpPr>
            <p:spPr>
              <a:xfrm>
                <a:off x="4963467" y="2997727"/>
                <a:ext cx="1162498" cy="253916"/>
              </a:xfrm>
              <a:prstGeom prst="rect">
                <a:avLst/>
              </a:prstGeom>
              <a:noFill/>
            </p:spPr>
            <p:txBody>
              <a:bodyPr wrap="none" rtlCol="0">
                <a:spAutoFit/>
              </a:bodyPr>
              <a:lstStyle/>
              <a:p>
                <a:pPr algn="l"/>
                <a:r>
                  <a:rPr lang="de-DE" sz="1050" dirty="0" smtClean="0">
                    <a:latin typeface="Calibri" panose="020F0502020204030204" pitchFamily="34" charset="0"/>
                    <a:cs typeface="Calibri" panose="020F0502020204030204" pitchFamily="34" charset="0"/>
                  </a:rPr>
                  <a:t>Kunden-</a:t>
                </a:r>
                <a:r>
                  <a:rPr lang="de-DE" sz="1000" dirty="0" smtClean="0">
                    <a:latin typeface="Calibri" panose="020F0502020204030204" pitchFamily="34" charset="0"/>
                    <a:cs typeface="Calibri" panose="020F0502020204030204" pitchFamily="34" charset="0"/>
                  </a:rPr>
                  <a:t>Gewinne</a:t>
                </a:r>
                <a:endParaRPr lang="de-DE" sz="1050" dirty="0">
                  <a:latin typeface="Calibri" panose="020F0502020204030204" pitchFamily="34" charset="0"/>
                  <a:cs typeface="Calibri" panose="020F0502020204030204" pitchFamily="34" charset="0"/>
                </a:endParaRPr>
              </a:p>
            </p:txBody>
          </p:sp>
          <p:sp>
            <p:nvSpPr>
              <p:cNvPr id="108" name="Textfeld 107"/>
              <p:cNvSpPr txBox="1"/>
              <p:nvPr/>
            </p:nvSpPr>
            <p:spPr>
              <a:xfrm>
                <a:off x="5042685" y="4503497"/>
                <a:ext cx="101341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Kunden-</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Problempunkte</a:t>
                </a:r>
                <a:endParaRPr lang="de-DE" sz="1000" dirty="0">
                  <a:latin typeface="Calibri" panose="020F0502020204030204" pitchFamily="34" charset="0"/>
                  <a:cs typeface="Calibri" panose="020F0502020204030204" pitchFamily="34" charset="0"/>
                </a:endParaRPr>
              </a:p>
            </p:txBody>
          </p:sp>
          <p:sp>
            <p:nvSpPr>
              <p:cNvPr id="109" name="Textfeld 108"/>
              <p:cNvSpPr txBox="1"/>
              <p:nvPr/>
            </p:nvSpPr>
            <p:spPr>
              <a:xfrm>
                <a:off x="6333634" y="2998220"/>
                <a:ext cx="1173719" cy="246221"/>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Kunden-Aufgaben</a:t>
                </a:r>
                <a:endParaRPr lang="de-DE" sz="1000" dirty="0">
                  <a:latin typeface="Calibri" panose="020F0502020204030204" pitchFamily="34" charset="0"/>
                  <a:cs typeface="Calibri" panose="020F0502020204030204" pitchFamily="34" charset="0"/>
                </a:endParaRPr>
              </a:p>
            </p:txBody>
          </p:sp>
          <p:sp>
            <p:nvSpPr>
              <p:cNvPr id="110" name="Textfeld 109"/>
              <p:cNvSpPr txBox="1"/>
              <p:nvPr/>
            </p:nvSpPr>
            <p:spPr>
              <a:xfrm>
                <a:off x="6590185" y="4503497"/>
                <a:ext cx="670376"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Substitut</a:t>
                </a:r>
                <a:endParaRPr lang="de-DE" sz="1000" dirty="0">
                  <a:latin typeface="Calibri" panose="020F0502020204030204" pitchFamily="34" charset="0"/>
                  <a:cs typeface="Calibri" panose="020F0502020204030204" pitchFamily="34" charset="0"/>
                </a:endParaRPr>
              </a:p>
            </p:txBody>
          </p:sp>
          <p:sp>
            <p:nvSpPr>
              <p:cNvPr id="111" name="Textfeld 110"/>
              <p:cNvSpPr txBox="1"/>
              <p:nvPr/>
            </p:nvSpPr>
            <p:spPr>
              <a:xfrm>
                <a:off x="5684576" y="1584685"/>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12" name="Textfeld 111"/>
              <p:cNvSpPr txBox="1"/>
              <p:nvPr/>
            </p:nvSpPr>
            <p:spPr>
              <a:xfrm rot="5400000">
                <a:off x="7537618" y="3432949"/>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13" name="Textfeld 112"/>
              <p:cNvSpPr txBox="1"/>
              <p:nvPr/>
            </p:nvSpPr>
            <p:spPr>
              <a:xfrm rot="16200000">
                <a:off x="3831534" y="3432949"/>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14" name="Textfeld 113"/>
              <p:cNvSpPr txBox="1"/>
              <p:nvPr/>
            </p:nvSpPr>
            <p:spPr>
              <a:xfrm rot="10800000">
                <a:off x="5684577" y="5285990"/>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pic>
            <p:nvPicPr>
              <p:cNvPr id="117" name="Grafik 116" descr="C:\Users\Zorn\AppData\Local\Microsoft\Windows\INetCache\Content.Word\objects-ex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373" y="3891497"/>
                <a:ext cx="612000" cy="612000"/>
              </a:xfrm>
              <a:prstGeom prst="rect">
                <a:avLst/>
              </a:prstGeom>
              <a:noFill/>
              <a:ln>
                <a:noFill/>
              </a:ln>
            </p:spPr>
          </p:pic>
          <p:pic>
            <p:nvPicPr>
              <p:cNvPr id="118" name="Grafik 117"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204" y="2393026"/>
                <a:ext cx="612000" cy="612000"/>
              </a:xfrm>
              <a:prstGeom prst="rect">
                <a:avLst/>
              </a:prstGeom>
              <a:noFill/>
              <a:ln>
                <a:noFill/>
              </a:ln>
            </p:spPr>
          </p:pic>
          <p:sp>
            <p:nvSpPr>
              <p:cNvPr id="119" name="Rechteck 118"/>
              <p:cNvSpPr/>
              <p:nvPr/>
            </p:nvSpPr>
            <p:spPr bwMode="auto">
              <a:xfrm>
                <a:off x="5853055" y="3231295"/>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20" name="Grafik 1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667" y="3253907"/>
                <a:ext cx="612000" cy="612000"/>
              </a:xfrm>
              <a:prstGeom prst="rect">
                <a:avLst/>
              </a:prstGeom>
              <a:solidFill>
                <a:schemeClr val="bg1"/>
              </a:solidFill>
              <a:ln w="6350">
                <a:noFill/>
              </a:ln>
            </p:spPr>
          </p:pic>
        </p:grpSp>
        <p:pic>
          <p:nvPicPr>
            <p:cNvPr id="46" name="Grafik 45" descr="C:\Users\Zorn\AppData\Local\Microsoft\Windows\INetCache\Content.Word\smil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512" y="2281228"/>
              <a:ext cx="612000" cy="612000"/>
            </a:xfrm>
            <a:prstGeom prst="rect">
              <a:avLst/>
            </a:prstGeom>
            <a:noFill/>
            <a:ln>
              <a:noFill/>
            </a:ln>
          </p:spPr>
        </p:pic>
        <p:pic>
          <p:nvPicPr>
            <p:cNvPr id="50" name="Grafik 49" descr="C:\Users\Zorn\AppData\Local\Microsoft\Windows\INetCache\Content.Word\sad(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2490" y="3774637"/>
              <a:ext cx="612000" cy="612000"/>
            </a:xfrm>
            <a:prstGeom prst="rect">
              <a:avLst/>
            </a:prstGeom>
            <a:noFill/>
            <a:ln>
              <a:noFill/>
            </a:ln>
          </p:spPr>
        </p:pic>
      </p:grpSp>
      <p:grpSp>
        <p:nvGrpSpPr>
          <p:cNvPr id="5" name="Gruppieren 4"/>
          <p:cNvGrpSpPr/>
          <p:nvPr/>
        </p:nvGrpSpPr>
        <p:grpSpPr>
          <a:xfrm>
            <a:off x="6741243" y="1466025"/>
            <a:ext cx="3960000" cy="3960000"/>
            <a:chOff x="6741243" y="1466025"/>
            <a:chExt cx="3960000" cy="3960000"/>
          </a:xfrm>
        </p:grpSpPr>
        <p:grpSp>
          <p:nvGrpSpPr>
            <p:cNvPr id="122" name="Gruppieren 121"/>
            <p:cNvGrpSpPr/>
            <p:nvPr/>
          </p:nvGrpSpPr>
          <p:grpSpPr>
            <a:xfrm>
              <a:off x="6741243" y="1466025"/>
              <a:ext cx="3960000" cy="3960000"/>
              <a:chOff x="5550815" y="1312863"/>
              <a:chExt cx="3965111" cy="3960000"/>
            </a:xfrm>
          </p:grpSpPr>
          <p:sp>
            <p:nvSpPr>
              <p:cNvPr id="123" name="Ellipse 122"/>
              <p:cNvSpPr/>
              <p:nvPr/>
            </p:nvSpPr>
            <p:spPr bwMode="auto">
              <a:xfrm>
                <a:off x="5550815" y="1312863"/>
                <a:ext cx="3965111" cy="396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4" name="Ellipse 123"/>
              <p:cNvSpPr/>
              <p:nvPr/>
            </p:nvSpPr>
            <p:spPr bwMode="auto">
              <a:xfrm>
                <a:off x="5823719" y="1606556"/>
                <a:ext cx="3424414" cy="342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25" name="Gerader Verbinder 124"/>
              <p:cNvCxnSpPr>
                <a:stCxn id="124" idx="0"/>
              </p:cNvCxnSpPr>
              <p:nvPr/>
            </p:nvCxnSpPr>
            <p:spPr bwMode="auto">
              <a:xfrm flipH="1">
                <a:off x="7533719" y="1606556"/>
                <a:ext cx="2207" cy="170956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6" name="Gerader Verbinder 125"/>
              <p:cNvCxnSpPr>
                <a:endCxn id="124" idx="5"/>
              </p:cNvCxnSpPr>
              <p:nvPr/>
            </p:nvCxnSpPr>
            <p:spPr bwMode="auto">
              <a:xfrm>
                <a:off x="7533718" y="3316119"/>
                <a:ext cx="1212921" cy="12095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7" name="Gerader Verbinder 126"/>
              <p:cNvCxnSpPr>
                <a:endCxn id="124" idx="3"/>
              </p:cNvCxnSpPr>
              <p:nvPr/>
            </p:nvCxnSpPr>
            <p:spPr bwMode="auto">
              <a:xfrm flipH="1">
                <a:off x="6325212" y="3316557"/>
                <a:ext cx="1208506" cy="120915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8" name="Rechteck 127"/>
              <p:cNvSpPr/>
              <p:nvPr/>
            </p:nvSpPr>
            <p:spPr bwMode="auto">
              <a:xfrm>
                <a:off x="7202203" y="2964251"/>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29" name="Grafik 128"/>
              <p:cNvPicPr>
                <a:picLocks noChangeAspect="1"/>
              </p:cNvPicPr>
              <p:nvPr/>
            </p:nvPicPr>
            <p:blipFill rotWithShape="1">
              <a:blip r:embed="rId7"/>
              <a:srcRect r="16657"/>
              <a:stretch/>
            </p:blipFill>
            <p:spPr>
              <a:xfrm>
                <a:off x="7224420" y="2984600"/>
                <a:ext cx="612790" cy="616115"/>
              </a:xfrm>
              <a:prstGeom prst="rect">
                <a:avLst/>
              </a:prstGeom>
            </p:spPr>
          </p:pic>
          <p:sp>
            <p:nvSpPr>
              <p:cNvPr id="130" name="Textfeld 129"/>
              <p:cNvSpPr txBox="1"/>
              <p:nvPr/>
            </p:nvSpPr>
            <p:spPr>
              <a:xfrm>
                <a:off x="6412073" y="2731177"/>
                <a:ext cx="86433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Gewinne</a:t>
                </a:r>
                <a:endParaRPr lang="de-DE" sz="1000" dirty="0">
                  <a:latin typeface="Calibri" panose="020F0502020204030204" pitchFamily="34" charset="0"/>
                  <a:cs typeface="Calibri" panose="020F0502020204030204" pitchFamily="34" charset="0"/>
                </a:endParaRPr>
              </a:p>
            </p:txBody>
          </p:sp>
          <p:sp>
            <p:nvSpPr>
              <p:cNvPr id="132" name="Textfeld 131"/>
              <p:cNvSpPr txBox="1"/>
              <p:nvPr/>
            </p:nvSpPr>
            <p:spPr>
              <a:xfrm>
                <a:off x="7852099" y="2727118"/>
                <a:ext cx="101341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Problempunkte</a:t>
                </a:r>
                <a:endParaRPr lang="de-DE" sz="1000" dirty="0">
                  <a:latin typeface="Calibri" panose="020F0502020204030204" pitchFamily="34" charset="0"/>
                  <a:cs typeface="Calibri" panose="020F0502020204030204" pitchFamily="34" charset="0"/>
                </a:endParaRPr>
              </a:p>
            </p:txBody>
          </p:sp>
          <p:sp>
            <p:nvSpPr>
              <p:cNvPr id="134" name="Textfeld 133"/>
              <p:cNvSpPr txBox="1"/>
              <p:nvPr/>
            </p:nvSpPr>
            <p:spPr>
              <a:xfrm>
                <a:off x="7164580" y="4463538"/>
                <a:ext cx="86433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Aufgaben</a:t>
                </a:r>
                <a:endParaRPr lang="de-DE" sz="1000" dirty="0">
                  <a:latin typeface="Calibri" panose="020F0502020204030204" pitchFamily="34" charset="0"/>
                  <a:cs typeface="Calibri" panose="020F0502020204030204" pitchFamily="34" charset="0"/>
                </a:endParaRPr>
              </a:p>
            </p:txBody>
          </p:sp>
          <p:pic>
            <p:nvPicPr>
              <p:cNvPr id="135" name="Grafik 134"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647" y="3850580"/>
                <a:ext cx="612000" cy="612000"/>
              </a:xfrm>
              <a:prstGeom prst="rect">
                <a:avLst/>
              </a:prstGeom>
              <a:noFill/>
              <a:ln>
                <a:noFill/>
              </a:ln>
            </p:spPr>
          </p:pic>
          <p:sp>
            <p:nvSpPr>
              <p:cNvPr id="136" name="Textfeld 135"/>
              <p:cNvSpPr txBox="1"/>
              <p:nvPr/>
            </p:nvSpPr>
            <p:spPr>
              <a:xfrm>
                <a:off x="7038834" y="1317642"/>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37" name="Textfeld 136"/>
              <p:cNvSpPr txBox="1"/>
              <p:nvPr/>
            </p:nvSpPr>
            <p:spPr>
              <a:xfrm rot="5400000">
                <a:off x="8891876" y="3165906"/>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38" name="Textfeld 137"/>
              <p:cNvSpPr txBox="1"/>
              <p:nvPr/>
            </p:nvSpPr>
            <p:spPr>
              <a:xfrm rot="16200000">
                <a:off x="5185792" y="3165906"/>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39" name="Textfeld 138"/>
              <p:cNvSpPr txBox="1"/>
              <p:nvPr/>
            </p:nvSpPr>
            <p:spPr>
              <a:xfrm rot="10800000">
                <a:off x="7038835" y="5018947"/>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grpSp>
        <p:pic>
          <p:nvPicPr>
            <p:cNvPr id="48" name="Grafik 47" descr="C:\Users\Zorn\AppData\Local\Microsoft\Windows\INetCache\Content.Word\smil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3178" y="2281228"/>
              <a:ext cx="612000" cy="612000"/>
            </a:xfrm>
            <a:prstGeom prst="rect">
              <a:avLst/>
            </a:prstGeom>
            <a:noFill/>
            <a:ln>
              <a:noFill/>
            </a:ln>
          </p:spPr>
        </p:pic>
        <p:pic>
          <p:nvPicPr>
            <p:cNvPr id="52" name="Grafik 51" descr="C:\Users\Zorn\AppData\Local\Microsoft\Windows\INetCache\Content.Word\sad(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38655" y="2269118"/>
              <a:ext cx="612000" cy="612000"/>
            </a:xfrm>
            <a:prstGeom prst="rect">
              <a:avLst/>
            </a:prstGeom>
            <a:noFill/>
            <a:ln>
              <a:noFill/>
            </a:ln>
          </p:spPr>
        </p:pic>
      </p:grpSp>
    </p:spTree>
    <p:extLst>
      <p:ext uri="{BB962C8B-B14F-4D97-AF65-F5344CB8AC3E}">
        <p14:creationId xmlns:p14="http://schemas.microsoft.com/office/powerpoint/2010/main" val="521964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Kunde  </a:t>
            </a:r>
            <a:r>
              <a:rPr lang="de-DE" sz="2400" dirty="0" smtClean="0"/>
              <a:t/>
            </a:r>
            <a:br>
              <a:rPr lang="de-DE" sz="2400" dirty="0" smtClean="0"/>
            </a:br>
            <a:r>
              <a:rPr lang="de-DE" sz="2400" dirty="0" smtClean="0"/>
              <a:t>Kunden-Aufgaben</a:t>
            </a:r>
            <a:endParaRPr lang="de-DE" sz="2400" dirty="0"/>
          </a:p>
        </p:txBody>
      </p:sp>
      <p:sp>
        <p:nvSpPr>
          <p:cNvPr id="3" name="Inhaltsplatzhalter 2"/>
          <p:cNvSpPr>
            <a:spLocks noGrp="1"/>
          </p:cNvSpPr>
          <p:nvPr>
            <p:ph idx="1"/>
          </p:nvPr>
        </p:nvSpPr>
        <p:spPr>
          <a:xfrm>
            <a:off x="520700" y="1220998"/>
            <a:ext cx="11034184" cy="5241585"/>
          </a:xfrm>
        </p:spPr>
        <p:txBody>
          <a:bodyPr/>
          <a:lstStyle/>
          <a:p>
            <a:pPr marL="0" indent="0" algn="just">
              <a:spcAft>
                <a:spcPts val="0"/>
              </a:spcAft>
              <a:buNone/>
            </a:pPr>
            <a:r>
              <a:rPr lang="de-DE" b="1" dirty="0" smtClean="0"/>
              <a:t>Aufgabe: </a:t>
            </a:r>
            <a:r>
              <a:rPr lang="de-DE" dirty="0" smtClean="0"/>
              <a:t>Beschreiben Sie, was für einen </a:t>
            </a:r>
            <a:r>
              <a:rPr lang="de-DE" b="1" dirty="0" smtClean="0"/>
              <a:t>Job oder Aufgabe </a:t>
            </a:r>
            <a:r>
              <a:rPr lang="de-DE" dirty="0" smtClean="0"/>
              <a:t>(z.B. auf Arbeit oder im Leben) Ihre </a:t>
            </a:r>
            <a:r>
              <a:rPr lang="de-DE" b="1" dirty="0" smtClean="0"/>
              <a:t>Kunden</a:t>
            </a:r>
            <a:r>
              <a:rPr lang="de-DE" dirty="0" smtClean="0"/>
              <a:t> erledigen möchten. Das können Aufgaben sein, die sie versuchen zu erfüllen oder zu beenden, Probleme, die sie lösen möchten oder ihre Bedürfnisse, die sie versuchen zu erfüllen.</a:t>
            </a:r>
          </a:p>
          <a:p>
            <a:pPr marL="0" indent="0" algn="just">
              <a:spcAft>
                <a:spcPts val="300"/>
              </a:spcAft>
              <a:buNone/>
            </a:pPr>
            <a:r>
              <a:rPr lang="de-DE" dirty="0" smtClean="0">
                <a:solidFill>
                  <a:srgbClr val="000000"/>
                </a:solidFill>
              </a:rPr>
              <a:t>Priorisieren </a:t>
            </a:r>
            <a:r>
              <a:rPr lang="de-DE" dirty="0">
                <a:solidFill>
                  <a:srgbClr val="000000"/>
                </a:solidFill>
              </a:rPr>
              <a:t>Sie </a:t>
            </a:r>
            <a:r>
              <a:rPr lang="de-DE" dirty="0" smtClean="0">
                <a:solidFill>
                  <a:srgbClr val="000000"/>
                </a:solidFill>
              </a:rPr>
              <a:t>im Anschluss die Jobs bzw. Aufgaben </a:t>
            </a:r>
            <a:r>
              <a:rPr lang="de-DE" dirty="0">
                <a:solidFill>
                  <a:srgbClr val="000000"/>
                </a:solidFill>
              </a:rPr>
              <a:t>grob nach </a:t>
            </a:r>
            <a:r>
              <a:rPr lang="de-DE" dirty="0" smtClean="0">
                <a:solidFill>
                  <a:srgbClr val="000000"/>
                </a:solidFill>
              </a:rPr>
              <a:t>der </a:t>
            </a:r>
            <a:r>
              <a:rPr lang="de-DE" dirty="0">
                <a:solidFill>
                  <a:srgbClr val="000000"/>
                </a:solidFill>
              </a:rPr>
              <a:t>Bedeutung für Ihre jeweiligen Kunden. Sind sie bedeutend oder unbedeutend? </a:t>
            </a:r>
            <a:endParaRPr lang="de-DE" dirty="0"/>
          </a:p>
          <a:p>
            <a:pPr marL="0" indent="0" algn="just">
              <a:spcAft>
                <a:spcPts val="600"/>
              </a:spcAft>
              <a:buNone/>
            </a:pPr>
            <a:r>
              <a:rPr lang="de-DE" b="1" dirty="0" smtClean="0"/>
              <a:t>Die drei Arten von Hauptjobs und Nebenjobs:</a:t>
            </a:r>
          </a:p>
          <a:p>
            <a:pPr marL="0" indent="0" algn="just">
              <a:spcAft>
                <a:spcPts val="600"/>
              </a:spcAft>
              <a:buNone/>
            </a:pPr>
            <a:endParaRPr lang="de-DE" b="1" dirty="0" smtClean="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sz="1600" b="1" dirty="0" smtClean="0"/>
          </a:p>
          <a:p>
            <a:pPr marL="0" indent="0" algn="just">
              <a:spcAft>
                <a:spcPts val="600"/>
              </a:spcAft>
              <a:buNone/>
            </a:pPr>
            <a:endParaRPr lang="de-DE" sz="1600" b="1" dirty="0"/>
          </a:p>
        </p:txBody>
      </p:sp>
      <p:sp>
        <p:nvSpPr>
          <p:cNvPr id="18" name="Rechteck 17"/>
          <p:cNvSpPr/>
          <p:nvPr/>
        </p:nvSpPr>
        <p:spPr bwMode="auto">
          <a:xfrm>
            <a:off x="1504884" y="2382974"/>
            <a:ext cx="2268000" cy="120405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0"/>
              </a:spcBef>
              <a:spcAft>
                <a:spcPts val="300"/>
              </a:spcAft>
              <a:buClrTx/>
              <a:buSzTx/>
              <a:buFont typeface="Times" charset="0"/>
              <a:buNone/>
              <a:tabLst/>
            </a:pPr>
            <a:r>
              <a:rPr kumimoji="0" lang="de-DE"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Funktionelle</a:t>
            </a:r>
            <a:r>
              <a:rPr kumimoji="0" lang="de-DE"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Jobs:</a:t>
            </a:r>
          </a:p>
          <a:p>
            <a:pPr algn="ctr" eaLnBrk="1" hangingPunct="1"/>
            <a:r>
              <a:rPr lang="de-DE" b="0" kern="0" dirty="0" smtClean="0">
                <a:solidFill>
                  <a:srgbClr val="000000"/>
                </a:solidFill>
                <a:latin typeface="Calibri"/>
              </a:rPr>
              <a:t>Bspw.</a:t>
            </a:r>
          </a:p>
          <a:p>
            <a:pPr algn="ctr" eaLnBrk="1" hangingPunct="1">
              <a:spcAft>
                <a:spcPts val="300"/>
              </a:spcAft>
            </a:pPr>
            <a:r>
              <a:rPr lang="de-DE" b="0" kern="0" dirty="0" smtClean="0">
                <a:solidFill>
                  <a:srgbClr val="000000"/>
                </a:solidFill>
                <a:latin typeface="Calibri"/>
              </a:rPr>
              <a:t>eine </a:t>
            </a:r>
            <a:r>
              <a:rPr lang="de-DE" b="0" kern="0" dirty="0">
                <a:solidFill>
                  <a:srgbClr val="000000"/>
                </a:solidFill>
                <a:latin typeface="Calibri"/>
              </a:rPr>
              <a:t>spezifische Aufgabe oder Problem </a:t>
            </a:r>
            <a:r>
              <a:rPr lang="de-DE" b="0" kern="0" dirty="0" smtClean="0">
                <a:solidFill>
                  <a:srgbClr val="000000"/>
                </a:solidFill>
                <a:latin typeface="Calibri"/>
              </a:rPr>
              <a:t>erledigen</a:t>
            </a:r>
          </a:p>
          <a:p>
            <a:pPr algn="ctr" eaLnBrk="1" hangingPunct="1">
              <a:spcAft>
                <a:spcPts val="300"/>
              </a:spcAft>
            </a:pPr>
            <a:endParaRPr kumimoji="0" lang="de-DE"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 name="Rechteck 21"/>
          <p:cNvSpPr/>
          <p:nvPr/>
        </p:nvSpPr>
        <p:spPr bwMode="auto">
          <a:xfrm>
            <a:off x="5101122" y="2382974"/>
            <a:ext cx="2268000" cy="120405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1" hangingPunct="1">
              <a:spcAft>
                <a:spcPts val="300"/>
              </a:spcAft>
            </a:pPr>
            <a:r>
              <a:rPr lang="de-DE" dirty="0" smtClean="0">
                <a:solidFill>
                  <a:srgbClr val="000000"/>
                </a:solidFill>
                <a:latin typeface="Calibri" panose="020F0502020204030204" pitchFamily="34" charset="0"/>
                <a:cs typeface="Calibri" panose="020F0502020204030204" pitchFamily="34" charset="0"/>
              </a:rPr>
              <a:t>Soziale Jobs:</a:t>
            </a:r>
          </a:p>
          <a:p>
            <a:pPr lvl="0" algn="ctr" eaLnBrk="1" hangingPunct="1"/>
            <a:r>
              <a:rPr lang="de-DE" b="0" kern="0" dirty="0">
                <a:solidFill>
                  <a:srgbClr val="000000"/>
                </a:solidFill>
                <a:latin typeface="Calibri"/>
              </a:rPr>
              <a:t>Bspw.</a:t>
            </a:r>
          </a:p>
          <a:p>
            <a:pPr lvl="0" algn="ctr" eaLnBrk="1" hangingPunct="1">
              <a:spcAft>
                <a:spcPts val="300"/>
              </a:spcAft>
            </a:pPr>
            <a:r>
              <a:rPr lang="de-DE" b="0" kern="0" dirty="0">
                <a:solidFill>
                  <a:srgbClr val="000000"/>
                </a:solidFill>
                <a:latin typeface="Calibri"/>
              </a:rPr>
              <a:t>gut dastehen oder Macht bzw. Status erlangen</a:t>
            </a:r>
            <a:endParaRPr lang="de-DE" dirty="0">
              <a:solidFill>
                <a:srgbClr val="000000"/>
              </a:solidFill>
              <a:latin typeface="Calibri" panose="020F0502020204030204" pitchFamily="34" charset="0"/>
              <a:cs typeface="Calibri" panose="020F0502020204030204" pitchFamily="34" charset="0"/>
            </a:endParaRPr>
          </a:p>
        </p:txBody>
      </p:sp>
      <p:sp>
        <p:nvSpPr>
          <p:cNvPr id="23" name="Rechteck 22"/>
          <p:cNvSpPr/>
          <p:nvPr/>
        </p:nvSpPr>
        <p:spPr bwMode="auto">
          <a:xfrm>
            <a:off x="8697360" y="2382974"/>
            <a:ext cx="2268000" cy="120405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1" hangingPunct="1">
              <a:spcAft>
                <a:spcPts val="300"/>
              </a:spcAft>
            </a:pPr>
            <a:r>
              <a:rPr lang="de-DE" dirty="0" smtClean="0">
                <a:solidFill>
                  <a:srgbClr val="000000"/>
                </a:solidFill>
                <a:latin typeface="Calibri" panose="020F0502020204030204" pitchFamily="34" charset="0"/>
                <a:cs typeface="Calibri" panose="020F0502020204030204" pitchFamily="34" charset="0"/>
              </a:rPr>
              <a:t>Persönlich-Emotionale Jobs:</a:t>
            </a:r>
          </a:p>
          <a:p>
            <a:pPr lvl="0" algn="ctr" eaLnBrk="1" hangingPunct="1"/>
            <a:r>
              <a:rPr lang="de-DE" b="0" kern="0" dirty="0" smtClean="0">
                <a:solidFill>
                  <a:srgbClr val="000000"/>
                </a:solidFill>
                <a:latin typeface="Calibri"/>
              </a:rPr>
              <a:t>Bspw.</a:t>
            </a:r>
          </a:p>
          <a:p>
            <a:pPr lvl="0" algn="ctr" eaLnBrk="1" hangingPunct="1"/>
            <a:r>
              <a:rPr lang="de-DE" b="0" kern="0" dirty="0">
                <a:solidFill>
                  <a:srgbClr val="000000"/>
                </a:solidFill>
                <a:latin typeface="Calibri"/>
              </a:rPr>
              <a:t>einen gewissen Gefühlszustand erlangen</a:t>
            </a:r>
            <a:endParaRPr lang="de-DE" dirty="0">
              <a:solidFill>
                <a:srgbClr val="000000"/>
              </a:solidFill>
              <a:latin typeface="Calibri" panose="020F0502020204030204" pitchFamily="34" charset="0"/>
              <a:cs typeface="Calibri" panose="020F0502020204030204" pitchFamily="34" charset="0"/>
            </a:endParaRPr>
          </a:p>
        </p:txBody>
      </p:sp>
      <p:sp>
        <p:nvSpPr>
          <p:cNvPr id="8" name="Ellipse 7"/>
          <p:cNvSpPr/>
          <p:nvPr/>
        </p:nvSpPr>
        <p:spPr bwMode="auto">
          <a:xfrm>
            <a:off x="1895375" y="3774213"/>
            <a:ext cx="1530193" cy="1530193"/>
          </a:xfrm>
          <a:prstGeom prst="ellipse">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Textfeld 8"/>
          <p:cNvSpPr txBox="1"/>
          <p:nvPr/>
        </p:nvSpPr>
        <p:spPr>
          <a:xfrm>
            <a:off x="1961694" y="3890096"/>
            <a:ext cx="1397555" cy="1169551"/>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Buyer </a:t>
            </a:r>
            <a:br>
              <a:rPr lang="de-DE" dirty="0" smtClean="0">
                <a:latin typeface="Calibri" panose="020F0502020204030204" pitchFamily="34" charset="0"/>
                <a:cs typeface="Calibri" panose="020F0502020204030204" pitchFamily="34" charset="0"/>
              </a:rPr>
            </a:br>
            <a:r>
              <a:rPr lang="de-DE" dirty="0" err="1" smtClean="0">
                <a:latin typeface="Calibri" panose="020F0502020204030204" pitchFamily="34" charset="0"/>
                <a:cs typeface="Calibri" panose="020F0502020204030204" pitchFamily="34" charset="0"/>
              </a:rPr>
              <a:t>of</a:t>
            </a:r>
            <a:r>
              <a:rPr lang="de-DE" dirty="0" smtClean="0">
                <a:latin typeface="Calibri" panose="020F0502020204030204" pitchFamily="34" charset="0"/>
                <a:cs typeface="Calibri" panose="020F0502020204030204" pitchFamily="34" charset="0"/>
              </a:rPr>
              <a:t> Value:</a:t>
            </a:r>
          </a:p>
          <a:p>
            <a:pPr algn="ctr"/>
            <a:r>
              <a:rPr lang="de-DE" b="0" dirty="0">
                <a:latin typeface="Calibri" panose="020F0502020204030204" pitchFamily="34" charset="0"/>
                <a:cs typeface="Calibri" panose="020F0502020204030204" pitchFamily="34" charset="0"/>
              </a:rPr>
              <a:t>Wert </a:t>
            </a:r>
            <a:r>
              <a:rPr lang="de-DE" b="0" dirty="0" smtClean="0">
                <a:latin typeface="Calibri" panose="020F0502020204030204" pitchFamily="34" charset="0"/>
                <a:cs typeface="Calibri" panose="020F0502020204030204" pitchFamily="34" charset="0"/>
              </a:rPr>
              <a:t>wird rund um einen Kauf geschaffen</a:t>
            </a:r>
            <a:endParaRPr lang="de-DE" b="0" dirty="0">
              <a:latin typeface="Calibri" panose="020F0502020204030204" pitchFamily="34" charset="0"/>
              <a:cs typeface="Calibri" panose="020F0502020204030204" pitchFamily="34" charset="0"/>
            </a:endParaRPr>
          </a:p>
        </p:txBody>
      </p:sp>
      <p:sp>
        <p:nvSpPr>
          <p:cNvPr id="35" name="Ellipse 34"/>
          <p:cNvSpPr/>
          <p:nvPr/>
        </p:nvSpPr>
        <p:spPr bwMode="auto">
          <a:xfrm>
            <a:off x="5470025" y="3774213"/>
            <a:ext cx="1530193" cy="1530193"/>
          </a:xfrm>
          <a:prstGeom prst="ellipse">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Ellipse 35"/>
          <p:cNvSpPr/>
          <p:nvPr/>
        </p:nvSpPr>
        <p:spPr bwMode="auto">
          <a:xfrm>
            <a:off x="9116541" y="3774213"/>
            <a:ext cx="1530193" cy="1530193"/>
          </a:xfrm>
          <a:prstGeom prst="ellipse">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7" name="Textfeld 36"/>
          <p:cNvSpPr txBox="1"/>
          <p:nvPr/>
        </p:nvSpPr>
        <p:spPr>
          <a:xfrm>
            <a:off x="5536344" y="3880230"/>
            <a:ext cx="1397555" cy="1169551"/>
          </a:xfrm>
          <a:prstGeom prst="rect">
            <a:avLst/>
          </a:prstGeom>
          <a:noFill/>
        </p:spPr>
        <p:txBody>
          <a:bodyPr wrap="square" rtlCol="0">
            <a:spAutoFit/>
          </a:bodyPr>
          <a:lstStyle/>
          <a:p>
            <a:pPr algn="ctr"/>
            <a:r>
              <a:rPr lang="de-DE" dirty="0">
                <a:latin typeface="Calibri" panose="020F0502020204030204" pitchFamily="34" charset="0"/>
                <a:cs typeface="Calibri" panose="020F0502020204030204" pitchFamily="34" charset="0"/>
              </a:rPr>
              <a:t>Co-</a:t>
            </a:r>
            <a:r>
              <a:rPr lang="de-DE" dirty="0" err="1">
                <a:latin typeface="Calibri" panose="020F0502020204030204" pitchFamily="34" charset="0"/>
                <a:cs typeface="Calibri" panose="020F0502020204030204" pitchFamily="34" charset="0"/>
              </a:rPr>
              <a:t>creator</a:t>
            </a:r>
            <a:r>
              <a:rPr lang="de-DE" dirty="0">
                <a:latin typeface="Calibri" panose="020F0502020204030204" pitchFamily="34" charset="0"/>
                <a:cs typeface="Calibri" panose="020F0502020204030204" pitchFamily="34" charset="0"/>
              </a:rPr>
              <a:t> </a:t>
            </a:r>
            <a:br>
              <a:rPr lang="de-DE" dirty="0">
                <a:latin typeface="Calibri" panose="020F0502020204030204" pitchFamily="34" charset="0"/>
                <a:cs typeface="Calibri" panose="020F0502020204030204" pitchFamily="34" charset="0"/>
              </a:rPr>
            </a:b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smtClean="0">
                <a:latin typeface="Calibri" panose="020F0502020204030204" pitchFamily="34" charset="0"/>
                <a:cs typeface="Calibri" panose="020F0502020204030204" pitchFamily="34" charset="0"/>
              </a:rPr>
              <a:t>Value:</a:t>
            </a:r>
          </a:p>
          <a:p>
            <a:pPr algn="ctr"/>
            <a:r>
              <a:rPr lang="de-DE" b="0" dirty="0" smtClean="0">
                <a:latin typeface="Calibri" panose="020F0502020204030204" pitchFamily="34" charset="0"/>
                <a:cs typeface="Calibri" panose="020F0502020204030204" pitchFamily="34" charset="0"/>
              </a:rPr>
              <a:t>Wert wird d</a:t>
            </a:r>
            <a:r>
              <a:rPr lang="de-DE" b="0" kern="0" dirty="0" smtClean="0">
                <a:solidFill>
                  <a:srgbClr val="000000"/>
                </a:solidFill>
                <a:latin typeface="Calibri"/>
              </a:rPr>
              <a:t>urch Mitgestalten </a:t>
            </a:r>
            <a:r>
              <a:rPr lang="de-DE" b="0" dirty="0" smtClean="0">
                <a:latin typeface="Calibri" panose="020F0502020204030204" pitchFamily="34" charset="0"/>
                <a:cs typeface="Calibri" panose="020F0502020204030204" pitchFamily="34" charset="0"/>
              </a:rPr>
              <a:t>geschaffen</a:t>
            </a:r>
            <a:endParaRPr lang="de-DE" b="0" dirty="0">
              <a:latin typeface="Calibri" panose="020F0502020204030204" pitchFamily="34" charset="0"/>
              <a:cs typeface="Calibri" panose="020F0502020204030204" pitchFamily="34" charset="0"/>
            </a:endParaRPr>
          </a:p>
        </p:txBody>
      </p:sp>
      <p:sp>
        <p:nvSpPr>
          <p:cNvPr id="38" name="Textfeld 37"/>
          <p:cNvSpPr txBox="1"/>
          <p:nvPr/>
        </p:nvSpPr>
        <p:spPr>
          <a:xfrm>
            <a:off x="9182859" y="3880230"/>
            <a:ext cx="1397555" cy="1169551"/>
          </a:xfrm>
          <a:prstGeom prst="rect">
            <a:avLst/>
          </a:prstGeom>
          <a:noFill/>
        </p:spPr>
        <p:txBody>
          <a:bodyPr wrap="square" rtlCol="0">
            <a:spAutoFit/>
          </a:bodyPr>
          <a:lstStyle/>
          <a:p>
            <a:pPr algn="ctr"/>
            <a:r>
              <a:rPr lang="de-DE" dirty="0" err="1">
                <a:latin typeface="Calibri" panose="020F0502020204030204" pitchFamily="34" charset="0"/>
                <a:cs typeface="Calibri" panose="020F0502020204030204" pitchFamily="34" charset="0"/>
              </a:rPr>
              <a:t>Transferrer</a:t>
            </a:r>
            <a:r>
              <a:rPr lang="de-DE" dirty="0">
                <a:latin typeface="Calibri" panose="020F0502020204030204" pitchFamily="34" charset="0"/>
                <a:cs typeface="Calibri" panose="020F0502020204030204" pitchFamily="34" charset="0"/>
              </a:rPr>
              <a:t/>
            </a:r>
            <a:br>
              <a:rPr lang="de-DE" dirty="0">
                <a:latin typeface="Calibri" panose="020F0502020204030204" pitchFamily="34" charset="0"/>
                <a:cs typeface="Calibri" panose="020F0502020204030204" pitchFamily="34" charset="0"/>
              </a:rPr>
            </a:br>
            <a:r>
              <a:rPr lang="de-DE" dirty="0" err="1">
                <a:latin typeface="Calibri" panose="020F0502020204030204" pitchFamily="34" charset="0"/>
                <a:cs typeface="Calibri" panose="020F0502020204030204" pitchFamily="34" charset="0"/>
              </a:rPr>
              <a:t>of</a:t>
            </a:r>
            <a:r>
              <a:rPr lang="de-DE" dirty="0">
                <a:latin typeface="Calibri" panose="020F0502020204030204" pitchFamily="34" charset="0"/>
                <a:cs typeface="Calibri" panose="020F0502020204030204" pitchFamily="34" charset="0"/>
              </a:rPr>
              <a:t> </a:t>
            </a:r>
            <a:r>
              <a:rPr lang="de-DE" dirty="0" smtClean="0">
                <a:latin typeface="Calibri" panose="020F0502020204030204" pitchFamily="34" charset="0"/>
                <a:cs typeface="Calibri" panose="020F0502020204030204" pitchFamily="34" charset="0"/>
              </a:rPr>
              <a:t>Value:</a:t>
            </a:r>
            <a:endParaRPr lang="de-DE" dirty="0">
              <a:latin typeface="Calibri" panose="020F0502020204030204" pitchFamily="34" charset="0"/>
              <a:cs typeface="Calibri" panose="020F0502020204030204" pitchFamily="34" charset="0"/>
            </a:endParaRPr>
          </a:p>
          <a:p>
            <a:pPr algn="ctr"/>
            <a:r>
              <a:rPr lang="de-DE" b="0" dirty="0" smtClean="0">
                <a:latin typeface="Calibri" panose="020F0502020204030204" pitchFamily="34" charset="0"/>
                <a:cs typeface="Calibri" panose="020F0502020204030204" pitchFamily="34" charset="0"/>
              </a:rPr>
              <a:t>Wert wird zum Lebenszyklus-Ende geschaffen</a:t>
            </a:r>
            <a:endParaRPr lang="de-DE" b="0" dirty="0">
              <a:latin typeface="Calibri" panose="020F0502020204030204" pitchFamily="34" charset="0"/>
              <a:cs typeface="Calibri" panose="020F0502020204030204" pitchFamily="34" charset="0"/>
            </a:endParaRPr>
          </a:p>
        </p:txBody>
      </p:sp>
      <p:sp>
        <p:nvSpPr>
          <p:cNvPr id="10" name="Textfeld 9"/>
          <p:cNvSpPr txBox="1"/>
          <p:nvPr/>
        </p:nvSpPr>
        <p:spPr>
          <a:xfrm>
            <a:off x="520700" y="5345354"/>
            <a:ext cx="11732699" cy="1155701"/>
          </a:xfrm>
          <a:prstGeom prst="rect">
            <a:avLst/>
          </a:prstGeom>
          <a:noFill/>
        </p:spPr>
        <p:txBody>
          <a:bodyPr wrap="none" rtlCol="0">
            <a:spAutoFit/>
          </a:bodyPr>
          <a:lstStyle/>
          <a:p>
            <a:pPr lvl="0" eaLnBrk="1" hangingPunct="1">
              <a:spcBef>
                <a:spcPct val="20000"/>
              </a:spcBef>
              <a:spcAft>
                <a:spcPts val="300"/>
              </a:spcAft>
            </a:pPr>
            <a:r>
              <a:rPr lang="de-DE" kern="0" dirty="0">
                <a:solidFill>
                  <a:srgbClr val="006600"/>
                </a:solidFill>
                <a:latin typeface="Calibri"/>
              </a:rPr>
              <a:t>Nachhaltigkeit:</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Inwiefern haben die Jobs bzw. Aufgaben Ihrer Kunden bereits Berührungspunkte mit Nachhaltigkeit?	</a:t>
            </a:r>
          </a:p>
          <a:p>
            <a:pPr marL="342900" lvl="0" indent="-342900" eaLnBrk="1" hangingPunct="1">
              <a:spcBef>
                <a:spcPct val="20000"/>
              </a:spcBef>
              <a:spcAft>
                <a:spcPts val="600"/>
              </a:spcAft>
              <a:buFont typeface="Wingdings" panose="05000000000000000000" pitchFamily="2" charset="2"/>
              <a:buChar char="n"/>
            </a:pPr>
            <a:r>
              <a:rPr lang="de-DE" b="0" kern="0" dirty="0">
                <a:solidFill>
                  <a:srgbClr val="006600"/>
                </a:solidFill>
                <a:latin typeface="Calibri"/>
              </a:rPr>
              <a:t>Wie kann die Integration von ökologisch und gesellschaftlich nachhaltigen Aspekten in Ihr Nutzenversprechen die Erfüllung der (Neben-)Jobs verbessern?</a:t>
            </a:r>
            <a:endParaRPr lang="de-DE" b="0" kern="0" dirty="0">
              <a:solidFill>
                <a:srgbClr val="000000"/>
              </a:solidFill>
              <a:latin typeface="Calibri"/>
            </a:endParaRPr>
          </a:p>
          <a:p>
            <a:pPr algn="l"/>
            <a:endParaRPr lang="de-DE" dirty="0">
              <a:latin typeface="Calibri" panose="020F0502020204030204" pitchFamily="34" charset="0"/>
              <a:cs typeface="Calibri" panose="020F0502020204030204" pitchFamily="34" charset="0"/>
            </a:endParaRPr>
          </a:p>
        </p:txBody>
      </p:sp>
      <p:sp>
        <p:nvSpPr>
          <p:cNvPr id="11" name="Textfeld 10"/>
          <p:cNvSpPr txBox="1"/>
          <p:nvPr/>
        </p:nvSpPr>
        <p:spPr>
          <a:xfrm>
            <a:off x="520700" y="2831110"/>
            <a:ext cx="984183" cy="307777"/>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Hauptjobs</a:t>
            </a:r>
            <a:endParaRPr lang="de-DE" dirty="0">
              <a:latin typeface="Calibri" panose="020F0502020204030204" pitchFamily="34" charset="0"/>
              <a:cs typeface="Calibri" panose="020F0502020204030204" pitchFamily="34" charset="0"/>
            </a:endParaRPr>
          </a:p>
        </p:txBody>
      </p:sp>
      <p:sp>
        <p:nvSpPr>
          <p:cNvPr id="39" name="Textfeld 38"/>
          <p:cNvSpPr txBox="1"/>
          <p:nvPr/>
        </p:nvSpPr>
        <p:spPr>
          <a:xfrm>
            <a:off x="520700" y="4320982"/>
            <a:ext cx="984183" cy="307777"/>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Nebenjobs</a:t>
            </a:r>
            <a:endParaRPr lang="de-DE" dirty="0">
              <a:latin typeface="Calibri" panose="020F0502020204030204" pitchFamily="34" charset="0"/>
              <a:cs typeface="Calibri" panose="020F0502020204030204" pitchFamily="34" charset="0"/>
            </a:endParaRPr>
          </a:p>
        </p:txBody>
      </p:sp>
      <p:pic>
        <p:nvPicPr>
          <p:cNvPr id="20" name="Grafik 19"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050" y="334102"/>
            <a:ext cx="612000" cy="612000"/>
          </a:xfrm>
          <a:prstGeom prst="rect">
            <a:avLst/>
          </a:prstGeom>
          <a:noFill/>
          <a:ln>
            <a:noFill/>
          </a:ln>
        </p:spPr>
      </p:pic>
      <p:sp>
        <p:nvSpPr>
          <p:cNvPr id="24" name="Textfeld 23"/>
          <p:cNvSpPr txBox="1"/>
          <p:nvPr/>
        </p:nvSpPr>
        <p:spPr>
          <a:xfrm>
            <a:off x="11691518" y="6347646"/>
            <a:ext cx="367408" cy="307777"/>
          </a:xfrm>
          <a:prstGeom prst="rect">
            <a:avLst/>
          </a:prstGeom>
          <a:noFill/>
        </p:spPr>
        <p:txBody>
          <a:bodyPr wrap="none" rtlCol="0">
            <a:spAutoFit/>
          </a:bodyPr>
          <a:lstStyle/>
          <a:p>
            <a:pPr algn="l"/>
            <a:r>
              <a:rPr lang="de-DE" dirty="0" smtClean="0">
                <a:solidFill>
                  <a:schemeClr val="bg1"/>
                </a:solidFill>
                <a:latin typeface="Calibri" panose="020F0502020204030204" pitchFamily="34" charset="0"/>
                <a:cs typeface="Calibri" panose="020F0502020204030204" pitchFamily="34" charset="0"/>
              </a:rPr>
              <a:t>16</a:t>
            </a:r>
            <a:endParaRPr lang="de-DE" dirty="0">
              <a:solidFill>
                <a:schemeClr val="bg1"/>
              </a:solidFill>
              <a:latin typeface="Calibri" panose="020F0502020204030204" pitchFamily="34" charset="0"/>
              <a:cs typeface="Calibri" panose="020F0502020204030204" pitchFamily="34" charset="0"/>
            </a:endParaRPr>
          </a:p>
        </p:txBody>
      </p:sp>
      <p:sp>
        <p:nvSpPr>
          <p:cNvPr id="19" name="Rechteck 18"/>
          <p:cNvSpPr/>
          <p:nvPr/>
        </p:nvSpPr>
        <p:spPr>
          <a:xfrm>
            <a:off x="7196536" y="6418813"/>
            <a:ext cx="4995464" cy="276999"/>
          </a:xfrm>
          <a:prstGeom prst="rect">
            <a:avLst/>
          </a:prstGeom>
          <a:ln>
            <a:solidFill>
              <a:srgbClr val="9BBE3D"/>
            </a:solidFill>
          </a:ln>
        </p:spPr>
        <p:txBody>
          <a:bodyPr wrap="square">
            <a:spAutoFit/>
          </a:bodyPr>
          <a:lstStyle/>
          <a:p>
            <a:pPr algn="r"/>
            <a:r>
              <a:rPr lang="de-DE" sz="1200" dirty="0" smtClean="0">
                <a:latin typeface="Calibri" panose="020F0502020204030204" pitchFamily="34" charset="0"/>
              </a:rPr>
              <a:t>Treffen Sie Annahmen, wenn Sie keine genauen Aussagen treffen können.</a:t>
            </a:r>
          </a:p>
        </p:txBody>
      </p:sp>
    </p:spTree>
    <p:extLst>
      <p:ext uri="{BB962C8B-B14F-4D97-AF65-F5344CB8AC3E}">
        <p14:creationId xmlns:p14="http://schemas.microsoft.com/office/powerpoint/2010/main" val="40877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8" grpId="0" animBg="1"/>
      <p:bldP spid="9" grpId="0"/>
      <p:bldP spid="35" grpId="0" animBg="1"/>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B: Der </a:t>
            </a:r>
            <a:r>
              <a:rPr lang="de-DE" sz="2400" dirty="0" smtClean="0"/>
              <a:t>Stakeholder</a:t>
            </a:r>
            <a:br>
              <a:rPr lang="de-DE" sz="2400" dirty="0" smtClean="0"/>
            </a:br>
            <a:r>
              <a:rPr lang="de-DE" sz="2400" dirty="0" smtClean="0"/>
              <a:t>Stakeholder-Aufgaben</a:t>
            </a:r>
            <a:endParaRPr lang="de-DE" sz="2400" dirty="0"/>
          </a:p>
        </p:txBody>
      </p:sp>
      <p:sp>
        <p:nvSpPr>
          <p:cNvPr id="3" name="Inhaltsplatzhalter 2"/>
          <p:cNvSpPr>
            <a:spLocks noGrp="1"/>
          </p:cNvSpPr>
          <p:nvPr>
            <p:ph idx="1"/>
          </p:nvPr>
        </p:nvSpPr>
        <p:spPr>
          <a:xfrm>
            <a:off x="520700" y="1220998"/>
            <a:ext cx="11034184" cy="5241585"/>
          </a:xfrm>
        </p:spPr>
        <p:txBody>
          <a:bodyPr/>
          <a:lstStyle/>
          <a:p>
            <a:pPr marL="0" indent="0" algn="just">
              <a:spcAft>
                <a:spcPts val="0"/>
              </a:spcAft>
              <a:buNone/>
            </a:pPr>
            <a:r>
              <a:rPr lang="de-DE" b="1" dirty="0" smtClean="0"/>
              <a:t>Aufgabe: </a:t>
            </a:r>
            <a:r>
              <a:rPr lang="de-DE" dirty="0" smtClean="0"/>
              <a:t>Beschreiben Sie, </a:t>
            </a:r>
            <a:r>
              <a:rPr lang="de-DE" dirty="0"/>
              <a:t>was für einen </a:t>
            </a:r>
            <a:r>
              <a:rPr lang="de-DE" b="1" dirty="0"/>
              <a:t>Job oder Aufgabe </a:t>
            </a:r>
            <a:r>
              <a:rPr lang="de-DE" dirty="0"/>
              <a:t>Ihre </a:t>
            </a:r>
            <a:r>
              <a:rPr lang="de-DE" b="1" dirty="0"/>
              <a:t>Stakeholder</a:t>
            </a:r>
            <a:r>
              <a:rPr lang="de-DE" dirty="0"/>
              <a:t> erledigen möchten. Das können Aufgaben sein, die sie versuchen zu erfüllen oder zu beenden, Probleme, die sie lösen möchten oder ihre Bedürfnisse, die sie versuchen zu erfüllen. Nehmen Sie dazu die Perspektive Ihres zuvor gewählten Stakeholders ein</a:t>
            </a:r>
            <a:r>
              <a:rPr lang="de-DE" dirty="0" smtClean="0"/>
              <a:t>.</a:t>
            </a:r>
          </a:p>
          <a:p>
            <a:pPr marL="0" indent="0" algn="just">
              <a:spcAft>
                <a:spcPts val="300"/>
              </a:spcAft>
              <a:buNone/>
            </a:pPr>
            <a:r>
              <a:rPr lang="de-DE" dirty="0">
                <a:solidFill>
                  <a:srgbClr val="000000"/>
                </a:solidFill>
              </a:rPr>
              <a:t>Priorisieren Sie alle Ihre </a:t>
            </a:r>
            <a:r>
              <a:rPr lang="de-DE" dirty="0" smtClean="0">
                <a:solidFill>
                  <a:srgbClr val="000000"/>
                </a:solidFill>
              </a:rPr>
              <a:t>Jobs bzw. Aufgaben </a:t>
            </a:r>
            <a:r>
              <a:rPr lang="de-DE" dirty="0">
                <a:solidFill>
                  <a:srgbClr val="000000"/>
                </a:solidFill>
              </a:rPr>
              <a:t>nach der Bedeutung für Ihre jeweiligen Stakeholder. Sind sie bedeutend oder unbedeutend? </a:t>
            </a:r>
            <a:endParaRPr lang="de-DE" dirty="0" smtClean="0">
              <a:solidFill>
                <a:srgbClr val="000000"/>
              </a:solidFill>
            </a:endParaRPr>
          </a:p>
          <a:p>
            <a:pPr marL="0" indent="0" algn="just">
              <a:spcAft>
                <a:spcPts val="300"/>
              </a:spcAft>
              <a:buNone/>
            </a:pPr>
            <a:r>
              <a:rPr lang="de-DE" b="1" dirty="0" smtClean="0"/>
              <a:t>Die vier Arten von Hauptjobs:</a:t>
            </a:r>
          </a:p>
          <a:p>
            <a:pPr marL="0" indent="0" algn="just">
              <a:spcAft>
                <a:spcPts val="600"/>
              </a:spcAft>
              <a:buNone/>
            </a:pPr>
            <a:endParaRPr lang="de-DE" b="1" dirty="0" smtClean="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sz="1600" b="1" dirty="0" smtClean="0"/>
          </a:p>
          <a:p>
            <a:pPr marL="0" indent="0" algn="just">
              <a:spcAft>
                <a:spcPts val="600"/>
              </a:spcAft>
              <a:buNone/>
            </a:pPr>
            <a:endParaRPr lang="de-DE" sz="1600" b="1" dirty="0"/>
          </a:p>
        </p:txBody>
      </p:sp>
      <p:sp>
        <p:nvSpPr>
          <p:cNvPr id="18" name="Rechteck 17"/>
          <p:cNvSpPr/>
          <p:nvPr/>
        </p:nvSpPr>
        <p:spPr bwMode="auto">
          <a:xfrm>
            <a:off x="3047992" y="2592714"/>
            <a:ext cx="2268000" cy="120405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0"/>
              </a:spcBef>
              <a:spcAft>
                <a:spcPts val="300"/>
              </a:spcAft>
              <a:buClrTx/>
              <a:buSzTx/>
              <a:buFont typeface="Times" charset="0"/>
              <a:buNone/>
              <a:tabLst/>
            </a:pPr>
            <a:r>
              <a:rPr kumimoji="0" lang="de-DE"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Funktionelle</a:t>
            </a:r>
            <a:r>
              <a:rPr kumimoji="0" lang="de-DE"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Jobs:</a:t>
            </a:r>
          </a:p>
          <a:p>
            <a:pPr algn="ctr" eaLnBrk="1" hangingPunct="1"/>
            <a:r>
              <a:rPr lang="de-DE" b="0" kern="0" dirty="0" smtClean="0">
                <a:solidFill>
                  <a:srgbClr val="000000"/>
                </a:solidFill>
                <a:latin typeface="Calibri"/>
              </a:rPr>
              <a:t>Bspw.</a:t>
            </a:r>
          </a:p>
          <a:p>
            <a:pPr algn="ctr" eaLnBrk="1" hangingPunct="1">
              <a:spcAft>
                <a:spcPts val="300"/>
              </a:spcAft>
            </a:pPr>
            <a:r>
              <a:rPr lang="de-DE" b="0" kern="0" dirty="0" smtClean="0">
                <a:solidFill>
                  <a:srgbClr val="000000"/>
                </a:solidFill>
                <a:latin typeface="Calibri"/>
              </a:rPr>
              <a:t>eine </a:t>
            </a:r>
            <a:r>
              <a:rPr lang="de-DE" b="0" kern="0" dirty="0">
                <a:solidFill>
                  <a:srgbClr val="000000"/>
                </a:solidFill>
                <a:latin typeface="Calibri"/>
              </a:rPr>
              <a:t>spezifische Aufgabe oder Problem </a:t>
            </a:r>
            <a:r>
              <a:rPr lang="de-DE" b="0" kern="0" dirty="0" smtClean="0">
                <a:solidFill>
                  <a:srgbClr val="000000"/>
                </a:solidFill>
                <a:latin typeface="Calibri"/>
              </a:rPr>
              <a:t>erledigen</a:t>
            </a:r>
          </a:p>
          <a:p>
            <a:pPr algn="ctr" eaLnBrk="1" hangingPunct="1">
              <a:spcAft>
                <a:spcPts val="300"/>
              </a:spcAft>
            </a:pPr>
            <a:endParaRPr kumimoji="0" lang="de-DE"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2" name="Rechteck 21"/>
          <p:cNvSpPr/>
          <p:nvPr/>
        </p:nvSpPr>
        <p:spPr bwMode="auto">
          <a:xfrm>
            <a:off x="6933314" y="2592714"/>
            <a:ext cx="2268000" cy="120405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1" hangingPunct="1">
              <a:spcAft>
                <a:spcPts val="300"/>
              </a:spcAft>
            </a:pPr>
            <a:r>
              <a:rPr lang="de-DE" dirty="0" smtClean="0">
                <a:solidFill>
                  <a:srgbClr val="000000"/>
                </a:solidFill>
                <a:latin typeface="Calibri" panose="020F0502020204030204" pitchFamily="34" charset="0"/>
                <a:cs typeface="Calibri" panose="020F0502020204030204" pitchFamily="34" charset="0"/>
              </a:rPr>
              <a:t>Soziale Jobs:</a:t>
            </a:r>
          </a:p>
          <a:p>
            <a:pPr lvl="0" algn="ctr" eaLnBrk="1" hangingPunct="1"/>
            <a:r>
              <a:rPr lang="de-DE" b="0" kern="0" dirty="0">
                <a:solidFill>
                  <a:srgbClr val="000000"/>
                </a:solidFill>
                <a:latin typeface="Calibri"/>
              </a:rPr>
              <a:t>Bspw.</a:t>
            </a:r>
          </a:p>
          <a:p>
            <a:pPr lvl="0" algn="ctr" eaLnBrk="1" hangingPunct="1">
              <a:spcAft>
                <a:spcPts val="300"/>
              </a:spcAft>
            </a:pPr>
            <a:r>
              <a:rPr lang="de-DE" b="0" kern="0" dirty="0">
                <a:solidFill>
                  <a:srgbClr val="000000"/>
                </a:solidFill>
                <a:latin typeface="Calibri"/>
              </a:rPr>
              <a:t>gut dastehen oder Macht bzw. Status erlangen</a:t>
            </a:r>
            <a:endParaRPr lang="de-DE" dirty="0">
              <a:solidFill>
                <a:srgbClr val="000000"/>
              </a:solidFill>
              <a:latin typeface="Calibri" panose="020F0502020204030204" pitchFamily="34" charset="0"/>
              <a:cs typeface="Calibri" panose="020F0502020204030204" pitchFamily="34" charset="0"/>
            </a:endParaRPr>
          </a:p>
        </p:txBody>
      </p:sp>
      <p:sp>
        <p:nvSpPr>
          <p:cNvPr id="23" name="Rechteck 22"/>
          <p:cNvSpPr/>
          <p:nvPr/>
        </p:nvSpPr>
        <p:spPr bwMode="auto">
          <a:xfrm>
            <a:off x="6933314" y="3964476"/>
            <a:ext cx="2268000" cy="120405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1" hangingPunct="1">
              <a:spcAft>
                <a:spcPts val="300"/>
              </a:spcAft>
            </a:pPr>
            <a:r>
              <a:rPr lang="de-DE" dirty="0" smtClean="0">
                <a:solidFill>
                  <a:srgbClr val="000000"/>
                </a:solidFill>
                <a:latin typeface="Calibri" panose="020F0502020204030204" pitchFamily="34" charset="0"/>
                <a:cs typeface="Calibri" panose="020F0502020204030204" pitchFamily="34" charset="0"/>
              </a:rPr>
              <a:t>Persönlich-emotionale Jobs:</a:t>
            </a:r>
          </a:p>
          <a:p>
            <a:pPr lvl="0" algn="ctr" eaLnBrk="1" hangingPunct="1"/>
            <a:r>
              <a:rPr lang="de-DE" b="0" kern="0" dirty="0" smtClean="0">
                <a:solidFill>
                  <a:srgbClr val="000000"/>
                </a:solidFill>
                <a:latin typeface="Calibri"/>
              </a:rPr>
              <a:t>Bspw.</a:t>
            </a:r>
          </a:p>
          <a:p>
            <a:pPr lvl="0" algn="ctr" eaLnBrk="1" hangingPunct="1"/>
            <a:r>
              <a:rPr lang="de-DE" b="0" kern="0" dirty="0">
                <a:solidFill>
                  <a:srgbClr val="000000"/>
                </a:solidFill>
                <a:latin typeface="Calibri"/>
              </a:rPr>
              <a:t>einen gewissen Gefühlszustand erlangen</a:t>
            </a:r>
            <a:endParaRPr lang="de-DE" dirty="0">
              <a:solidFill>
                <a:srgbClr val="000000"/>
              </a:solidFill>
              <a:latin typeface="Calibri" panose="020F0502020204030204" pitchFamily="34" charset="0"/>
              <a:cs typeface="Calibri" panose="020F0502020204030204" pitchFamily="34" charset="0"/>
            </a:endParaRPr>
          </a:p>
        </p:txBody>
      </p:sp>
      <p:sp>
        <p:nvSpPr>
          <p:cNvPr id="10" name="Textfeld 9"/>
          <p:cNvSpPr txBox="1"/>
          <p:nvPr/>
        </p:nvSpPr>
        <p:spPr>
          <a:xfrm>
            <a:off x="520700" y="5345354"/>
            <a:ext cx="11234166" cy="1078757"/>
          </a:xfrm>
          <a:prstGeom prst="rect">
            <a:avLst/>
          </a:prstGeom>
          <a:noFill/>
        </p:spPr>
        <p:txBody>
          <a:bodyPr wrap="none" rtlCol="0">
            <a:spAutoFit/>
          </a:bodyPr>
          <a:lstStyle/>
          <a:p>
            <a:pPr lvl="0" eaLnBrk="1" hangingPunct="1">
              <a:spcBef>
                <a:spcPct val="20000"/>
              </a:spcBef>
              <a:spcAft>
                <a:spcPts val="300"/>
              </a:spcAft>
            </a:pPr>
            <a:r>
              <a:rPr lang="de-DE" kern="0" dirty="0">
                <a:solidFill>
                  <a:srgbClr val="006600"/>
                </a:solidFill>
                <a:latin typeface="Calibri"/>
              </a:rPr>
              <a:t>Nachhaltigkeit:</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Inwiefern haben die Jobs bzw. Aufgaben Ihrer Stakeholder bereits Berührungspunkte mit Nachhaltigkeit?	</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Wie kann die Integration von ökologisch und gesellschaftlich nachhaltigen Aspekten in Ihr Nutzenversprechen die Erfüllung der </a:t>
            </a:r>
            <a:r>
              <a:rPr lang="de-DE" b="0" kern="0" dirty="0" smtClean="0">
                <a:solidFill>
                  <a:srgbClr val="006600"/>
                </a:solidFill>
                <a:latin typeface="Calibri"/>
              </a:rPr>
              <a:t>Jobs </a:t>
            </a:r>
            <a:r>
              <a:rPr lang="de-DE" b="0" kern="0" dirty="0">
                <a:solidFill>
                  <a:srgbClr val="006600"/>
                </a:solidFill>
                <a:latin typeface="Calibri"/>
              </a:rPr>
              <a:t>verbessern? </a:t>
            </a:r>
          </a:p>
          <a:p>
            <a:pPr algn="l"/>
            <a:endParaRPr lang="de-DE" dirty="0">
              <a:latin typeface="Calibri" panose="020F0502020204030204" pitchFamily="34" charset="0"/>
              <a:cs typeface="Calibri" panose="020F0502020204030204" pitchFamily="34" charset="0"/>
            </a:endParaRPr>
          </a:p>
        </p:txBody>
      </p:sp>
      <p:sp>
        <p:nvSpPr>
          <p:cNvPr id="17" name="Rechteck 16"/>
          <p:cNvSpPr/>
          <p:nvPr/>
        </p:nvSpPr>
        <p:spPr bwMode="auto">
          <a:xfrm>
            <a:off x="3047992" y="3969034"/>
            <a:ext cx="2268000" cy="120405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eaLnBrk="1" hangingPunct="1">
              <a:spcAft>
                <a:spcPts val="300"/>
              </a:spcAft>
            </a:pPr>
            <a:r>
              <a:rPr lang="de-DE" dirty="0" smtClean="0">
                <a:latin typeface="+mn-lt"/>
              </a:rPr>
              <a:t>Institutionelle Jobs</a:t>
            </a:r>
          </a:p>
          <a:p>
            <a:pPr lvl="0" algn="ctr" eaLnBrk="1" hangingPunct="1">
              <a:spcAft>
                <a:spcPts val="300"/>
              </a:spcAft>
            </a:pPr>
            <a:r>
              <a:rPr lang="de-DE" b="0" kern="0" dirty="0" smtClean="0">
                <a:solidFill>
                  <a:srgbClr val="000000"/>
                </a:solidFill>
                <a:latin typeface="Calibri"/>
              </a:rPr>
              <a:t>Bspw.</a:t>
            </a:r>
          </a:p>
          <a:p>
            <a:pPr lvl="0" algn="ctr" eaLnBrk="1" hangingPunct="1"/>
            <a:r>
              <a:rPr lang="de-DE" b="0" kern="0" dirty="0" smtClean="0">
                <a:solidFill>
                  <a:srgbClr val="000000"/>
                </a:solidFill>
                <a:latin typeface="Calibri"/>
              </a:rPr>
              <a:t>eine (in-)formell ordnende/ regelnde Aufgabe erledigen</a:t>
            </a:r>
            <a:endParaRPr lang="de-DE" dirty="0">
              <a:solidFill>
                <a:srgbClr val="000000"/>
              </a:solidFill>
              <a:latin typeface="Calibri" panose="020F0502020204030204" pitchFamily="34" charset="0"/>
              <a:cs typeface="Calibri" panose="020F0502020204030204" pitchFamily="34" charset="0"/>
            </a:endParaRPr>
          </a:p>
        </p:txBody>
      </p:sp>
      <p:pic>
        <p:nvPicPr>
          <p:cNvPr id="11" name="Grafik 10"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050" y="334102"/>
            <a:ext cx="612000" cy="612000"/>
          </a:xfrm>
          <a:prstGeom prst="rect">
            <a:avLst/>
          </a:prstGeom>
          <a:noFill/>
          <a:ln>
            <a:noFill/>
          </a:ln>
        </p:spPr>
      </p:pic>
      <p:sp>
        <p:nvSpPr>
          <p:cNvPr id="12" name="Rechteck 11"/>
          <p:cNvSpPr/>
          <p:nvPr/>
        </p:nvSpPr>
        <p:spPr>
          <a:xfrm>
            <a:off x="7196536" y="6418813"/>
            <a:ext cx="4995464" cy="276999"/>
          </a:xfrm>
          <a:prstGeom prst="rect">
            <a:avLst/>
          </a:prstGeom>
          <a:ln>
            <a:solidFill>
              <a:srgbClr val="9BBE3D"/>
            </a:solidFill>
          </a:ln>
        </p:spPr>
        <p:txBody>
          <a:bodyPr wrap="square">
            <a:spAutoFit/>
          </a:bodyPr>
          <a:lstStyle/>
          <a:p>
            <a:pPr algn="r"/>
            <a:r>
              <a:rPr lang="de-DE" sz="1200" dirty="0" smtClean="0">
                <a:latin typeface="Calibri" panose="020F0502020204030204" pitchFamily="34" charset="0"/>
              </a:rPr>
              <a:t>Treffen Sie Annahmen, wenn Sie keine genauen Aussagen treffen können.</a:t>
            </a:r>
          </a:p>
        </p:txBody>
      </p:sp>
    </p:spTree>
    <p:extLst>
      <p:ext uri="{BB962C8B-B14F-4D97-AF65-F5344CB8AC3E}">
        <p14:creationId xmlns:p14="http://schemas.microsoft.com/office/powerpoint/2010/main" val="36065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10"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Design einer Sustainable Value Proposition </a:t>
            </a:r>
            <a:endParaRPr lang="de-DE" sz="2400" dirty="0"/>
          </a:p>
        </p:txBody>
      </p:sp>
      <p:sp>
        <p:nvSpPr>
          <p:cNvPr id="10" name="Gleich 9"/>
          <p:cNvSpPr/>
          <p:nvPr/>
        </p:nvSpPr>
        <p:spPr bwMode="auto">
          <a:xfrm>
            <a:off x="9459907" y="3120828"/>
            <a:ext cx="677058" cy="504588"/>
          </a:xfrm>
          <a:prstGeom prst="mathEqual">
            <a:avLst/>
          </a:prstGeom>
          <a:solidFill>
            <a:schemeClr val="bg2">
              <a:lumMod val="60000"/>
              <a:lumOff val="40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extfeld 11"/>
          <p:cNvSpPr txBox="1"/>
          <p:nvPr/>
        </p:nvSpPr>
        <p:spPr>
          <a:xfrm>
            <a:off x="10002045" y="3105834"/>
            <a:ext cx="1758156" cy="646331"/>
          </a:xfrm>
          <a:prstGeom prst="rect">
            <a:avLst/>
          </a:prstGeom>
          <a:noFill/>
        </p:spPr>
        <p:txBody>
          <a:bodyPr wrap="square" rtlCol="0">
            <a:spAutoFit/>
          </a:bodyPr>
          <a:lstStyle/>
          <a:p>
            <a:pPr algn="ctr"/>
            <a:r>
              <a:rPr lang="de-DE" sz="1200" dirty="0" smtClean="0">
                <a:solidFill>
                  <a:srgbClr val="9BBE3D"/>
                </a:solidFill>
                <a:latin typeface="Calibri" panose="020F0502020204030204" pitchFamily="34" charset="0"/>
                <a:cs typeface="Calibri" panose="020F0502020204030204" pitchFamily="34" charset="0"/>
              </a:rPr>
              <a:t>Erster Entwurf Ihrer </a:t>
            </a:r>
            <a:r>
              <a:rPr lang="de-DE" sz="1200" dirty="0" err="1" smtClean="0">
                <a:solidFill>
                  <a:srgbClr val="9BBE3D"/>
                </a:solidFill>
                <a:latin typeface="Calibri" panose="020F0502020204030204" pitchFamily="34" charset="0"/>
                <a:cs typeface="Calibri" panose="020F0502020204030204" pitchFamily="34" charset="0"/>
              </a:rPr>
              <a:t>Sustainable</a:t>
            </a:r>
            <a:r>
              <a:rPr lang="de-DE" sz="1200" dirty="0" smtClean="0">
                <a:solidFill>
                  <a:srgbClr val="9BBE3D"/>
                </a:solidFill>
                <a:latin typeface="Calibri" panose="020F0502020204030204" pitchFamily="34" charset="0"/>
                <a:cs typeface="Calibri" panose="020F0502020204030204" pitchFamily="34" charset="0"/>
              </a:rPr>
              <a:t> Value Proposition </a:t>
            </a:r>
            <a:endParaRPr lang="de-DE" sz="1200" dirty="0">
              <a:solidFill>
                <a:srgbClr val="9BBE3D"/>
              </a:solidFill>
              <a:latin typeface="Calibri" panose="020F0502020204030204" pitchFamily="34" charset="0"/>
              <a:cs typeface="Calibri" panose="020F0502020204030204" pitchFamily="34" charset="0"/>
            </a:endParaRPr>
          </a:p>
        </p:txBody>
      </p:sp>
      <p:grpSp>
        <p:nvGrpSpPr>
          <p:cNvPr id="11" name="Gruppieren 10"/>
          <p:cNvGrpSpPr/>
          <p:nvPr/>
        </p:nvGrpSpPr>
        <p:grpSpPr>
          <a:xfrm>
            <a:off x="4446069" y="2165399"/>
            <a:ext cx="4780559" cy="2527203"/>
            <a:chOff x="4539777" y="2153061"/>
            <a:chExt cx="4780559" cy="2527203"/>
          </a:xfrm>
        </p:grpSpPr>
        <p:grpSp>
          <p:nvGrpSpPr>
            <p:cNvPr id="27" name="Gruppieren 26"/>
            <p:cNvGrpSpPr/>
            <p:nvPr/>
          </p:nvGrpSpPr>
          <p:grpSpPr>
            <a:xfrm>
              <a:off x="6286999" y="2906808"/>
              <a:ext cx="1316704" cy="1316703"/>
              <a:chOff x="6286999" y="2960380"/>
              <a:chExt cx="1316704" cy="1316703"/>
            </a:xfrm>
            <a:solidFill>
              <a:srgbClr val="76B2D3">
                <a:alpha val="25000"/>
              </a:srgbClr>
            </a:solidFill>
          </p:grpSpPr>
          <p:sp>
            <p:nvSpPr>
              <p:cNvPr id="8" name="Ellipse 7"/>
              <p:cNvSpPr/>
              <p:nvPr/>
            </p:nvSpPr>
            <p:spPr bwMode="auto">
              <a:xfrm>
                <a:off x="6287000" y="2960380"/>
                <a:ext cx="1316703" cy="1316703"/>
              </a:xfrm>
              <a:prstGeom prst="ellipse">
                <a:avLst/>
              </a:prstGeom>
              <a:solidFill>
                <a:srgbClr val="DDECF4"/>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 name="Textfeld 14"/>
              <p:cNvSpPr txBox="1"/>
              <p:nvPr/>
            </p:nvSpPr>
            <p:spPr>
              <a:xfrm>
                <a:off x="6286999" y="3480232"/>
                <a:ext cx="1316703" cy="261610"/>
              </a:xfrm>
              <a:prstGeom prst="rect">
                <a:avLst/>
              </a:prstGeom>
              <a:noFill/>
              <a:ln>
                <a:noFill/>
              </a:ln>
            </p:spPr>
            <p:txBody>
              <a:bodyPr wrap="square" rtlCol="0">
                <a:spAutoFit/>
              </a:bodyPr>
              <a:lstStyle/>
              <a:p>
                <a:pPr algn="ctr"/>
                <a:r>
                  <a:rPr lang="de-DE" sz="1100" dirty="0" smtClean="0">
                    <a:latin typeface="Calibri" panose="020F0502020204030204" pitchFamily="34" charset="0"/>
                    <a:cs typeface="Calibri" panose="020F0502020204030204" pitchFamily="34" charset="0"/>
                  </a:rPr>
                  <a:t>Value Mapping</a:t>
                </a:r>
                <a:endParaRPr lang="de-DE" sz="1100" dirty="0">
                  <a:latin typeface="Calibri" panose="020F0502020204030204" pitchFamily="34" charset="0"/>
                  <a:cs typeface="Calibri" panose="020F0502020204030204" pitchFamily="34" charset="0"/>
                </a:endParaRPr>
              </a:p>
            </p:txBody>
          </p:sp>
        </p:grpSp>
        <p:grpSp>
          <p:nvGrpSpPr>
            <p:cNvPr id="28" name="Gruppieren 27"/>
            <p:cNvGrpSpPr/>
            <p:nvPr/>
          </p:nvGrpSpPr>
          <p:grpSpPr>
            <a:xfrm>
              <a:off x="4641884" y="2906808"/>
              <a:ext cx="1411150" cy="1316703"/>
              <a:chOff x="4641884" y="2960380"/>
              <a:chExt cx="1411150" cy="1316703"/>
            </a:xfrm>
            <a:solidFill>
              <a:srgbClr val="76B2D3">
                <a:alpha val="25000"/>
              </a:srgbClr>
            </a:solidFill>
          </p:grpSpPr>
          <p:sp>
            <p:nvSpPr>
              <p:cNvPr id="5" name="Ellipse 4"/>
              <p:cNvSpPr/>
              <p:nvPr/>
            </p:nvSpPr>
            <p:spPr bwMode="auto">
              <a:xfrm>
                <a:off x="4705215" y="2960380"/>
                <a:ext cx="1316703" cy="1316703"/>
              </a:xfrm>
              <a:prstGeom prst="ellipse">
                <a:avLst/>
              </a:prstGeom>
              <a:grp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Textfeld 15"/>
              <p:cNvSpPr txBox="1"/>
              <p:nvPr/>
            </p:nvSpPr>
            <p:spPr>
              <a:xfrm>
                <a:off x="4641884" y="3403288"/>
                <a:ext cx="1411150" cy="430887"/>
              </a:xfrm>
              <a:prstGeom prst="rect">
                <a:avLst/>
              </a:prstGeom>
              <a:noFill/>
              <a:ln>
                <a:noFill/>
              </a:ln>
            </p:spPr>
            <p:txBody>
              <a:bodyPr wrap="square" rtlCol="0">
                <a:spAutoFit/>
              </a:bodyPr>
              <a:lstStyle/>
              <a:p>
                <a:pPr algn="ctr"/>
                <a:r>
                  <a:rPr lang="de-DE" sz="1100" dirty="0" smtClean="0">
                    <a:latin typeface="Calibri" panose="020F0502020204030204" pitchFamily="34" charset="0"/>
                    <a:cs typeface="Calibri" panose="020F0502020204030204" pitchFamily="34" charset="0"/>
                  </a:rPr>
                  <a:t>Stakeholder Mapping</a:t>
                </a:r>
                <a:endParaRPr lang="de-DE" sz="1100" dirty="0">
                  <a:latin typeface="Calibri" panose="020F0502020204030204" pitchFamily="34" charset="0"/>
                  <a:cs typeface="Calibri" panose="020F0502020204030204" pitchFamily="34" charset="0"/>
                </a:endParaRPr>
              </a:p>
            </p:txBody>
          </p:sp>
        </p:grpSp>
        <p:grpSp>
          <p:nvGrpSpPr>
            <p:cNvPr id="23" name="Gruppieren 22"/>
            <p:cNvGrpSpPr/>
            <p:nvPr/>
          </p:nvGrpSpPr>
          <p:grpSpPr>
            <a:xfrm>
              <a:off x="7856718" y="2906808"/>
              <a:ext cx="1316703" cy="1316703"/>
              <a:chOff x="7837668" y="2962956"/>
              <a:chExt cx="1316703" cy="1316703"/>
            </a:xfrm>
            <a:solidFill>
              <a:srgbClr val="76B2D3">
                <a:alpha val="25000"/>
              </a:srgbClr>
            </a:solidFill>
          </p:grpSpPr>
          <p:sp>
            <p:nvSpPr>
              <p:cNvPr id="7" name="Ellipse 6"/>
              <p:cNvSpPr/>
              <p:nvPr/>
            </p:nvSpPr>
            <p:spPr bwMode="auto">
              <a:xfrm>
                <a:off x="7837668" y="2962956"/>
                <a:ext cx="1316703" cy="1316703"/>
              </a:xfrm>
              <a:prstGeom prst="ellipse">
                <a:avLst/>
              </a:prstGeom>
              <a:solidFill>
                <a:srgbClr val="DDECF4"/>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 name="Textfeld 18"/>
              <p:cNvSpPr txBox="1"/>
              <p:nvPr/>
            </p:nvSpPr>
            <p:spPr>
              <a:xfrm>
                <a:off x="7837668" y="3405864"/>
                <a:ext cx="1306118" cy="430887"/>
              </a:xfrm>
              <a:prstGeom prst="rect">
                <a:avLst/>
              </a:prstGeom>
              <a:noFill/>
              <a:ln>
                <a:noFill/>
              </a:ln>
            </p:spPr>
            <p:txBody>
              <a:bodyPr wrap="square" rtlCol="0">
                <a:spAutoFit/>
              </a:bodyPr>
              <a:lstStyle/>
              <a:p>
                <a:pPr algn="ctr"/>
                <a:r>
                  <a:rPr lang="de-DE" sz="1100" dirty="0" smtClean="0">
                    <a:latin typeface="Calibri" panose="020F0502020204030204" pitchFamily="34" charset="0"/>
                    <a:cs typeface="Calibri" panose="020F0502020204030204" pitchFamily="34" charset="0"/>
                  </a:rPr>
                  <a:t>Value Proposition</a:t>
                </a:r>
                <a:br>
                  <a:rPr lang="de-DE" sz="1100" dirty="0" smtClean="0">
                    <a:latin typeface="Calibri" panose="020F0502020204030204" pitchFamily="34" charset="0"/>
                    <a:cs typeface="Calibri" panose="020F0502020204030204" pitchFamily="34" charset="0"/>
                  </a:rPr>
                </a:br>
                <a:r>
                  <a:rPr lang="de-DE" sz="1100" dirty="0" smtClean="0">
                    <a:latin typeface="Calibri" panose="020F0502020204030204" pitchFamily="34" charset="0"/>
                    <a:cs typeface="Calibri" panose="020F0502020204030204" pitchFamily="34" charset="0"/>
                  </a:rPr>
                  <a:t>Statement</a:t>
                </a:r>
                <a:endParaRPr lang="de-DE" sz="1100" dirty="0">
                  <a:latin typeface="Calibri" panose="020F0502020204030204" pitchFamily="34" charset="0"/>
                  <a:cs typeface="Calibri" panose="020F0502020204030204" pitchFamily="34" charset="0"/>
                </a:endParaRPr>
              </a:p>
            </p:txBody>
          </p:sp>
        </p:grpSp>
        <p:sp>
          <p:nvSpPr>
            <p:cNvPr id="31" name="Pfeil nach rechts 30"/>
            <p:cNvSpPr/>
            <p:nvPr/>
          </p:nvSpPr>
          <p:spPr bwMode="auto">
            <a:xfrm>
              <a:off x="5976395" y="3394694"/>
              <a:ext cx="395831" cy="340930"/>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1" name="Pfeil nach rechts 50"/>
            <p:cNvSpPr/>
            <p:nvPr/>
          </p:nvSpPr>
          <p:spPr bwMode="auto">
            <a:xfrm>
              <a:off x="7560090" y="3394694"/>
              <a:ext cx="395831" cy="340930"/>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6" name="Gruppieren 5"/>
            <p:cNvGrpSpPr/>
            <p:nvPr/>
          </p:nvGrpSpPr>
          <p:grpSpPr>
            <a:xfrm>
              <a:off x="4539777" y="2153061"/>
              <a:ext cx="4780559" cy="2527203"/>
              <a:chOff x="4539777" y="2153061"/>
              <a:chExt cx="4780559" cy="2527203"/>
            </a:xfrm>
          </p:grpSpPr>
          <p:sp>
            <p:nvSpPr>
              <p:cNvPr id="54" name="Rechteck 53"/>
              <p:cNvSpPr/>
              <p:nvPr/>
            </p:nvSpPr>
            <p:spPr bwMode="auto">
              <a:xfrm>
                <a:off x="4544971" y="2532267"/>
                <a:ext cx="4775365" cy="2147997"/>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Tx/>
                  <a:buSzTx/>
                  <a:buFont typeface="Times" charset="0"/>
                  <a:buNone/>
                  <a:tabLst/>
                </a:pPr>
                <a:endParaRPr kumimoji="0" lang="de-DE"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5" name="Textfeld 54"/>
              <p:cNvSpPr txBox="1"/>
              <p:nvPr/>
            </p:nvSpPr>
            <p:spPr>
              <a:xfrm>
                <a:off x="4539777" y="2153061"/>
                <a:ext cx="4780559" cy="307777"/>
              </a:xfrm>
              <a:prstGeom prst="rect">
                <a:avLst/>
              </a:prstGeom>
              <a:noFill/>
            </p:spPr>
            <p:txBody>
              <a:bodyPr wrap="square" rtlCol="0">
                <a:spAutoFit/>
              </a:bodyPr>
              <a:lstStyle/>
              <a:p>
                <a:pPr algn="ctr"/>
                <a:r>
                  <a:rPr lang="en-US" dirty="0">
                    <a:solidFill>
                      <a:srgbClr val="9BBE3D"/>
                    </a:solidFill>
                    <a:latin typeface="Calibri" panose="020F0502020204030204" pitchFamily="34" charset="0"/>
                    <a:cs typeface="Calibri" panose="020F0502020204030204" pitchFamily="34" charset="0"/>
                  </a:rPr>
                  <a:t>Sustainable Value </a:t>
                </a:r>
                <a:r>
                  <a:rPr lang="en-US" dirty="0" smtClean="0">
                    <a:solidFill>
                      <a:srgbClr val="9BBE3D"/>
                    </a:solidFill>
                    <a:latin typeface="Calibri" panose="020F0502020204030204" pitchFamily="34" charset="0"/>
                    <a:cs typeface="Calibri" panose="020F0502020204030204" pitchFamily="34" charset="0"/>
                  </a:rPr>
                  <a:t>Proposition Designer</a:t>
                </a:r>
                <a:endParaRPr lang="en-US" dirty="0">
                  <a:solidFill>
                    <a:srgbClr val="9BBE3D"/>
                  </a:solidFill>
                  <a:latin typeface="Calibri" panose="020F0502020204030204" pitchFamily="34" charset="0"/>
                  <a:cs typeface="Calibri" panose="020F0502020204030204" pitchFamily="34" charset="0"/>
                </a:endParaRPr>
              </a:p>
            </p:txBody>
          </p:sp>
        </p:grpSp>
      </p:grpSp>
      <p:grpSp>
        <p:nvGrpSpPr>
          <p:cNvPr id="3" name="Gruppieren 2"/>
          <p:cNvGrpSpPr/>
          <p:nvPr/>
        </p:nvGrpSpPr>
        <p:grpSpPr>
          <a:xfrm>
            <a:off x="508057" y="1919630"/>
            <a:ext cx="2615424" cy="3018741"/>
            <a:chOff x="520701" y="1753101"/>
            <a:chExt cx="2615424" cy="3018741"/>
          </a:xfrm>
        </p:grpSpPr>
        <p:sp>
          <p:nvSpPr>
            <p:cNvPr id="4" name="Rechteck 3"/>
            <p:cNvSpPr/>
            <p:nvPr/>
          </p:nvSpPr>
          <p:spPr bwMode="auto">
            <a:xfrm>
              <a:off x="520701" y="1753101"/>
              <a:ext cx="2615424" cy="1177660"/>
            </a:xfrm>
            <a:prstGeom prst="rect">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lang="de-DE" sz="1200" b="0" dirty="0" smtClean="0">
                  <a:latin typeface="Calibri" panose="020F0502020204030204" pitchFamily="34" charset="0"/>
                  <a:cs typeface="Calibri" panose="020F0502020204030204" pitchFamily="34" charset="0"/>
                </a:rPr>
                <a:t>Vorhandenes</a:t>
              </a:r>
              <a:r>
                <a:rPr lang="de-DE" sz="1200" dirty="0" smtClean="0">
                  <a:latin typeface="Calibri" panose="020F0502020204030204" pitchFamily="34" charset="0"/>
                  <a:cs typeface="Calibri" panose="020F0502020204030204" pitchFamily="34" charset="0"/>
                </a:rPr>
                <a:t> </a:t>
              </a: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Geschäftsmodell</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b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(z.B. konventioneller </a:t>
              </a:r>
              <a:b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de-DE" sz="1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Business</a:t>
              </a:r>
              <a: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Model </a:t>
              </a:r>
              <a:r>
                <a:rPr kumimoji="0" lang="de-DE" sz="12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Canvas</a:t>
              </a:r>
              <a: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lang="de-DE" sz="1200" b="0" dirty="0" smtClean="0">
                <a:latin typeface="Calibri" panose="020F0502020204030204" pitchFamily="34" charset="0"/>
                <a:cs typeface="Calibri" panose="020F0502020204030204" pitchFamily="34" charset="0"/>
              </a:endParaRPr>
            </a:p>
          </p:txBody>
        </p:sp>
        <p:sp>
          <p:nvSpPr>
            <p:cNvPr id="9" name="Plus 8"/>
            <p:cNvSpPr/>
            <p:nvPr/>
          </p:nvSpPr>
          <p:spPr bwMode="auto">
            <a:xfrm>
              <a:off x="1491227" y="2967612"/>
              <a:ext cx="674370" cy="651510"/>
            </a:xfrm>
            <a:prstGeom prst="mathPlus">
              <a:avLst/>
            </a:prstGeom>
            <a:solidFill>
              <a:schemeClr val="bg2">
                <a:lumMod val="60000"/>
                <a:lumOff val="40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5" name="Rechteck 34"/>
            <p:cNvSpPr/>
            <p:nvPr/>
          </p:nvSpPr>
          <p:spPr bwMode="auto">
            <a:xfrm>
              <a:off x="520701" y="3619122"/>
              <a:ext cx="2615422" cy="1152720"/>
            </a:xfrm>
            <a:prstGeom prst="rect">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1200" b="0" dirty="0" smtClean="0">
                  <a:latin typeface="Calibri" panose="020F0502020204030204" pitchFamily="34" charset="0"/>
                  <a:cs typeface="Calibri" panose="020F0502020204030204" pitchFamily="34" charset="0"/>
                </a:rPr>
                <a:t>Falls noch nicht geschehen: Stichpunktartig ausgefülltes </a:t>
              </a:r>
              <a:r>
                <a:rPr lang="de-DE" sz="1200" dirty="0" smtClean="0">
                  <a:latin typeface="Calibri" panose="020F0502020204030204" pitchFamily="34" charset="0"/>
                  <a:cs typeface="Calibri" panose="020F0502020204030204" pitchFamily="34" charset="0"/>
                </a:rPr>
                <a:t>Sustainable Business Canvas </a:t>
              </a:r>
              <a:r>
                <a:rPr lang="de-DE" sz="1200" b="0" dirty="0" smtClean="0">
                  <a:latin typeface="Calibri" panose="020F0502020204030204" pitchFamily="34" charset="0"/>
                  <a:cs typeface="Calibri" panose="020F0502020204030204" pitchFamily="34" charset="0"/>
                </a:rPr>
                <a:t>(</a:t>
              </a:r>
              <a:r>
                <a:rPr lang="de-DE" sz="1200" b="0" i="1" dirty="0" smtClean="0">
                  <a:latin typeface="Calibri" panose="020F0502020204030204" pitchFamily="34" charset="0"/>
                  <a:cs typeface="Calibri" panose="020F0502020204030204" pitchFamily="34" charset="0"/>
                </a:rPr>
                <a:t>Voraussetzung für die </a:t>
              </a:r>
              <a:br>
                <a:rPr lang="de-DE" sz="1200" b="0" i="1" dirty="0" smtClean="0">
                  <a:latin typeface="Calibri" panose="020F0502020204030204" pitchFamily="34" charset="0"/>
                  <a:cs typeface="Calibri" panose="020F0502020204030204" pitchFamily="34" charset="0"/>
                </a:rPr>
              </a:br>
              <a:r>
                <a:rPr lang="de-DE" sz="1200" b="0" i="1" dirty="0" err="1" smtClean="0">
                  <a:latin typeface="Calibri" panose="020F0502020204030204" pitchFamily="34" charset="0"/>
                  <a:cs typeface="Calibri" panose="020F0502020204030204" pitchFamily="34" charset="0"/>
                </a:rPr>
                <a:t>Workshopteilnahme</a:t>
              </a:r>
              <a:r>
                <a:rPr lang="de-DE" sz="1200" b="0" dirty="0" smtClean="0">
                  <a:latin typeface="Calibri" panose="020F0502020204030204" pitchFamily="34" charset="0"/>
                  <a:cs typeface="Calibri" panose="020F0502020204030204" pitchFamily="34" charset="0"/>
                </a:rPr>
                <a:t>)</a:t>
              </a:r>
            </a:p>
          </p:txBody>
        </p:sp>
      </p:grpSp>
      <p:sp>
        <p:nvSpPr>
          <p:cNvPr id="38" name="Pfeil nach rechts 37"/>
          <p:cNvSpPr/>
          <p:nvPr/>
        </p:nvSpPr>
        <p:spPr bwMode="auto">
          <a:xfrm>
            <a:off x="3480735" y="3111503"/>
            <a:ext cx="737249" cy="634994"/>
          </a:xfrm>
          <a:prstGeom prst="rightArrow">
            <a:avLst/>
          </a:prstGeom>
          <a:solidFill>
            <a:schemeClr val="bg2">
              <a:lumMod val="60000"/>
              <a:lumOff val="40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latin typeface="Calibri" panose="020F0502020204030204" pitchFamily="34" charset="0"/>
              <a:cs typeface="Calibri" panose="020F0502020204030204" pitchFamily="34" charset="0"/>
            </a:endParaRPr>
          </a:p>
        </p:txBody>
      </p:sp>
      <p:pic>
        <p:nvPicPr>
          <p:cNvPr id="24" name="Grafik 23">
            <a:extLst>
              <a:ext uri="{FF2B5EF4-FFF2-40B4-BE49-F238E27FC236}">
                <a16:creationId xmlns:a16="http://schemas.microsoft.com/office/drawing/2014/main" xmlns="" id="{9AB8B404-CCED-48B6-B828-92F8E3124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470" y="254361"/>
            <a:ext cx="2822414" cy="979018"/>
          </a:xfrm>
          <a:prstGeom prst="rect">
            <a:avLst/>
          </a:prstGeom>
        </p:spPr>
      </p:pic>
    </p:spTree>
    <p:extLst>
      <p:ext uri="{BB962C8B-B14F-4D97-AF65-F5344CB8AC3E}">
        <p14:creationId xmlns:p14="http://schemas.microsoft.com/office/powerpoint/2010/main" val="165986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Kunde  </a:t>
            </a:r>
            <a:br>
              <a:rPr lang="de-DE" sz="2400" dirty="0"/>
            </a:br>
            <a:r>
              <a:rPr lang="de-DE" sz="2400" dirty="0" smtClean="0">
                <a:sym typeface="Wingdings" panose="05000000000000000000" pitchFamily="2" charset="2"/>
              </a:rPr>
              <a:t>Kunden-Gewinne</a:t>
            </a:r>
            <a:endParaRPr lang="de-DE" sz="2400" dirty="0"/>
          </a:p>
        </p:txBody>
      </p:sp>
      <p:sp>
        <p:nvSpPr>
          <p:cNvPr id="3" name="Inhaltsplatzhalter 2"/>
          <p:cNvSpPr>
            <a:spLocks noGrp="1"/>
          </p:cNvSpPr>
          <p:nvPr>
            <p:ph idx="1"/>
          </p:nvPr>
        </p:nvSpPr>
        <p:spPr>
          <a:xfrm>
            <a:off x="520700" y="1198564"/>
            <a:ext cx="11252200" cy="1485260"/>
          </a:xfrm>
        </p:spPr>
        <p:txBody>
          <a:bodyPr/>
          <a:lstStyle/>
          <a:p>
            <a:pPr marL="0" indent="0" algn="just">
              <a:spcAft>
                <a:spcPts val="300"/>
              </a:spcAft>
              <a:buNone/>
            </a:pPr>
            <a:r>
              <a:rPr lang="de-DE" b="1" dirty="0" smtClean="0"/>
              <a:t>Aufgabe: </a:t>
            </a:r>
            <a:r>
              <a:rPr lang="de-DE" dirty="0" smtClean="0"/>
              <a:t>Beschreiben </a:t>
            </a:r>
            <a:r>
              <a:rPr lang="de-DE" dirty="0"/>
              <a:t>Sie </a:t>
            </a:r>
            <a:r>
              <a:rPr lang="de-DE" b="1" dirty="0" smtClean="0"/>
              <a:t>Ergebnisse und Nutzen</a:t>
            </a:r>
            <a:r>
              <a:rPr lang="de-DE" dirty="0" smtClean="0"/>
              <a:t>, die Ihre </a:t>
            </a:r>
            <a:r>
              <a:rPr lang="de-DE" b="1" dirty="0" smtClean="0"/>
              <a:t>Kunden</a:t>
            </a:r>
            <a:r>
              <a:rPr lang="de-DE" dirty="0" smtClean="0"/>
              <a:t> voraussetzen, erwarten, sich wünschen oder von denen sie überrascht wären. Darunter zählen Dinge wie die Zweckmäßigkeit/der funktionelle Nutzen, </a:t>
            </a:r>
            <a:r>
              <a:rPr lang="de-DE" dirty="0"/>
              <a:t>soziale Gewinne, positive Emotionen </a:t>
            </a:r>
            <a:r>
              <a:rPr lang="de-DE" dirty="0" smtClean="0"/>
              <a:t>oder Kostenersparnisse</a:t>
            </a:r>
            <a:r>
              <a:rPr lang="de-DE" dirty="0"/>
              <a:t>. </a:t>
            </a:r>
            <a:endParaRPr lang="de-DE" dirty="0" smtClean="0"/>
          </a:p>
          <a:p>
            <a:pPr marL="0" indent="0" algn="just">
              <a:spcAft>
                <a:spcPts val="300"/>
              </a:spcAft>
              <a:buNone/>
            </a:pPr>
            <a:r>
              <a:rPr lang="de-DE" dirty="0" smtClean="0"/>
              <a:t>Priorisieren </a:t>
            </a:r>
            <a:r>
              <a:rPr lang="de-DE" dirty="0"/>
              <a:t>Sie </a:t>
            </a:r>
            <a:r>
              <a:rPr lang="de-DE" dirty="0" smtClean="0"/>
              <a:t>im Anschluss alle Vorteile </a:t>
            </a:r>
            <a:r>
              <a:rPr lang="de-DE" dirty="0"/>
              <a:t>grob nach der Bedeutung für Ihre jeweiligen Kunden. Sind sie wesentlich oder optional für die jeweiligen Kunden? </a:t>
            </a:r>
            <a:r>
              <a:rPr lang="de-DE" i="1" dirty="0"/>
              <a:t>Beschreiben Sie die Kunden-Gewinne dabei so präzise, z.B. </a:t>
            </a:r>
            <a:r>
              <a:rPr lang="de-DE" i="1" dirty="0" smtClean="0"/>
              <a:t>quantifiziert, </a:t>
            </a:r>
            <a:r>
              <a:rPr lang="de-DE" i="1" dirty="0"/>
              <a:t>wie möglich. Also nicht nur „bessere Qualität“, sondern eine „bessere Qualität im Vergleich mit X oder um Y%“. Aus einem genauen Verständnis der Kunden-Gewinne können Sie </a:t>
            </a:r>
            <a:r>
              <a:rPr lang="de-DE" i="1" dirty="0" smtClean="0"/>
              <a:t>gezieltere Gewinnerzeuger </a:t>
            </a:r>
            <a:r>
              <a:rPr lang="de-DE" i="1" dirty="0"/>
              <a:t>für Ihr Nutzenversprechen </a:t>
            </a:r>
            <a:r>
              <a:rPr lang="de-DE" i="1" dirty="0" smtClean="0"/>
              <a:t>formulieren.</a:t>
            </a:r>
          </a:p>
          <a:p>
            <a:pPr marL="0" indent="0" algn="just">
              <a:spcAft>
                <a:spcPts val="300"/>
              </a:spcAft>
              <a:buNone/>
            </a:pPr>
            <a:r>
              <a:rPr lang="de-DE" b="1" dirty="0" smtClean="0"/>
              <a:t>Die Fragen:</a:t>
            </a:r>
            <a:endParaRPr lang="de-DE" b="1" dirty="0"/>
          </a:p>
        </p:txBody>
      </p:sp>
      <p:sp>
        <p:nvSpPr>
          <p:cNvPr id="4" name="Abgerundetes Rechteck 3"/>
          <p:cNvSpPr/>
          <p:nvPr/>
        </p:nvSpPr>
        <p:spPr bwMode="auto">
          <a:xfrm>
            <a:off x="519179" y="3432258"/>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Ersparnisse hinsichtlich Zeit, Geld, Aufwand o. Ä. machen Ihre Kunden zufrieden und würden sie schätzen? </a:t>
            </a:r>
          </a:p>
        </p:txBody>
      </p:sp>
      <p:sp>
        <p:nvSpPr>
          <p:cNvPr id="10" name="Abgerundetes Rechteck 9"/>
          <p:cNvSpPr/>
          <p:nvPr/>
        </p:nvSpPr>
        <p:spPr bwMode="auto">
          <a:xfrm>
            <a:off x="519178" y="3933580"/>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Welchen </a:t>
            </a:r>
            <a:r>
              <a:rPr lang="de-DE" b="0" kern="0" dirty="0">
                <a:solidFill>
                  <a:srgbClr val="000000"/>
                </a:solidFill>
                <a:latin typeface="Calibri"/>
              </a:rPr>
              <a:t>Qualitätsanspruch und welche (speziellen) </a:t>
            </a:r>
            <a:r>
              <a:rPr lang="de-DE" b="0" kern="0" dirty="0" smtClean="0">
                <a:solidFill>
                  <a:srgbClr val="000000"/>
                </a:solidFill>
                <a:latin typeface="Calibri"/>
              </a:rPr>
              <a:t>Produktmerkmale </a:t>
            </a:r>
            <a:r>
              <a:rPr lang="de-DE" b="0" kern="0" dirty="0">
                <a:solidFill>
                  <a:srgbClr val="000000"/>
                </a:solidFill>
                <a:latin typeface="Calibri"/>
              </a:rPr>
              <a:t>würden sich Ihre Kunden mehr oder weniger von wünschen?</a:t>
            </a:r>
          </a:p>
        </p:txBody>
      </p:sp>
      <p:sp>
        <p:nvSpPr>
          <p:cNvPr id="11" name="Abgerundetes Rechteck 10"/>
          <p:cNvSpPr/>
          <p:nvPr/>
        </p:nvSpPr>
        <p:spPr bwMode="auto">
          <a:xfrm>
            <a:off x="519177" y="443490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Was würde die Wahrscheinlichkeit </a:t>
            </a:r>
            <a:r>
              <a:rPr lang="de-DE" b="0" kern="0" dirty="0" smtClean="0">
                <a:solidFill>
                  <a:srgbClr val="000000"/>
                </a:solidFill>
                <a:latin typeface="Calibri"/>
              </a:rPr>
              <a:t>erhöhen, dass Ihre </a:t>
            </a:r>
            <a:r>
              <a:rPr lang="de-DE" b="0" kern="0" dirty="0">
                <a:solidFill>
                  <a:srgbClr val="000000"/>
                </a:solidFill>
                <a:latin typeface="Calibri"/>
              </a:rPr>
              <a:t>Kunden </a:t>
            </a:r>
            <a:r>
              <a:rPr lang="de-DE" b="0" kern="0" dirty="0" smtClean="0">
                <a:solidFill>
                  <a:srgbClr val="000000"/>
                </a:solidFill>
                <a:latin typeface="Calibri"/>
              </a:rPr>
              <a:t>ein Nutzenversprechen annehmen</a:t>
            </a:r>
            <a:r>
              <a:rPr lang="de-DE" b="0" kern="0" dirty="0">
                <a:solidFill>
                  <a:srgbClr val="000000"/>
                </a:solidFill>
                <a:latin typeface="Calibri"/>
              </a:rPr>
              <a:t>?</a:t>
            </a:r>
          </a:p>
        </p:txBody>
      </p:sp>
      <p:sp>
        <p:nvSpPr>
          <p:cNvPr id="12" name="Abgerundetes Rechteck 11"/>
          <p:cNvSpPr/>
          <p:nvPr/>
        </p:nvSpPr>
        <p:spPr bwMode="auto">
          <a:xfrm>
            <a:off x="519177" y="4936224"/>
            <a:ext cx="11235871" cy="49834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Welche Rolle spielt Nachhaltigkeit und welche (zusätzliche) Kunden-Gewinne </a:t>
            </a:r>
            <a:r>
              <a:rPr lang="de-DE" b="0" kern="0" dirty="0">
                <a:solidFill>
                  <a:srgbClr val="000000"/>
                </a:solidFill>
                <a:latin typeface="Calibri"/>
              </a:rPr>
              <a:t>können Sie durch eine Berücksichtigung von nachhaltigen Aspekten generieren?</a:t>
            </a:r>
          </a:p>
        </p:txBody>
      </p:sp>
      <p:sp>
        <p:nvSpPr>
          <p:cNvPr id="13" name="Abgerundetes Rechteck 12"/>
          <p:cNvSpPr/>
          <p:nvPr/>
        </p:nvSpPr>
        <p:spPr bwMode="auto">
          <a:xfrm>
            <a:off x="519176" y="2933911"/>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Wonach suchen Ihre Kunden am meisten? (Leistung, sozialen Einfluss/Macht, einer Lösung, um Ihren Traum zu erfüllen)?</a:t>
            </a:r>
            <a:endParaRPr lang="de-DE" b="0" kern="0" dirty="0">
              <a:solidFill>
                <a:srgbClr val="000000"/>
              </a:solidFill>
              <a:latin typeface="Calibri"/>
            </a:endParaRPr>
          </a:p>
        </p:txBody>
      </p:sp>
      <p:pic>
        <p:nvPicPr>
          <p:cNvPr id="15" name="Grafik 14" descr="C:\Users\Zorn\AppData\Local\Microsoft\Windows\INetCache\Content.Word\smil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6477"/>
            <a:ext cx="612000" cy="612000"/>
          </a:xfrm>
          <a:prstGeom prst="rect">
            <a:avLst/>
          </a:prstGeom>
          <a:noFill/>
          <a:ln>
            <a:noFill/>
          </a:ln>
        </p:spPr>
      </p:pic>
    </p:spTree>
    <p:extLst>
      <p:ext uri="{BB962C8B-B14F-4D97-AF65-F5344CB8AC3E}">
        <p14:creationId xmlns:p14="http://schemas.microsoft.com/office/powerpoint/2010/main" val="217753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B: Der Stakeholder</a:t>
            </a:r>
            <a:br>
              <a:rPr lang="de-DE" sz="2400" dirty="0"/>
            </a:br>
            <a:r>
              <a:rPr lang="de-DE" sz="2400" dirty="0" smtClean="0">
                <a:sym typeface="Wingdings" panose="05000000000000000000" pitchFamily="2" charset="2"/>
              </a:rPr>
              <a:t>Stakeholder-Gewinne</a:t>
            </a:r>
            <a:endParaRPr lang="de-DE" sz="2400" dirty="0"/>
          </a:p>
        </p:txBody>
      </p:sp>
      <p:sp>
        <p:nvSpPr>
          <p:cNvPr id="3" name="Inhaltsplatzhalter 2"/>
          <p:cNvSpPr>
            <a:spLocks noGrp="1"/>
          </p:cNvSpPr>
          <p:nvPr>
            <p:ph idx="1"/>
          </p:nvPr>
        </p:nvSpPr>
        <p:spPr>
          <a:xfrm>
            <a:off x="520700" y="1198563"/>
            <a:ext cx="11163300" cy="4800599"/>
          </a:xfrm>
        </p:spPr>
        <p:txBody>
          <a:bodyPr/>
          <a:lstStyle/>
          <a:p>
            <a:pPr marL="0" indent="0" algn="just">
              <a:spcAft>
                <a:spcPts val="300"/>
              </a:spcAft>
              <a:buNone/>
            </a:pPr>
            <a:r>
              <a:rPr lang="de-DE" b="1" dirty="0"/>
              <a:t>Aufgabe: </a:t>
            </a:r>
            <a:r>
              <a:rPr lang="de-DE" dirty="0"/>
              <a:t>Beschreiben Sie </a:t>
            </a:r>
            <a:r>
              <a:rPr lang="de-DE" b="1" dirty="0"/>
              <a:t>Ergebnisse und Nutzen</a:t>
            </a:r>
            <a:r>
              <a:rPr lang="de-DE" dirty="0"/>
              <a:t>, die Ihre </a:t>
            </a:r>
            <a:r>
              <a:rPr lang="de-DE" b="1" dirty="0" smtClean="0"/>
              <a:t>Stakeholder</a:t>
            </a:r>
            <a:r>
              <a:rPr lang="de-DE" dirty="0" smtClean="0"/>
              <a:t> voraussetzen</a:t>
            </a:r>
            <a:r>
              <a:rPr lang="de-DE" dirty="0"/>
              <a:t>, erwarten, sich </a:t>
            </a:r>
            <a:r>
              <a:rPr lang="de-DE" dirty="0" smtClean="0"/>
              <a:t>wünschen </a:t>
            </a:r>
            <a:r>
              <a:rPr lang="de-DE" dirty="0"/>
              <a:t>oder </a:t>
            </a:r>
            <a:r>
              <a:rPr lang="de-DE" dirty="0" smtClean="0"/>
              <a:t>von denen sie </a:t>
            </a:r>
            <a:r>
              <a:rPr lang="de-DE" dirty="0"/>
              <a:t>überrascht wären. </a:t>
            </a:r>
            <a:r>
              <a:rPr lang="de-DE" dirty="0" smtClean="0"/>
              <a:t>Darunter </a:t>
            </a:r>
            <a:r>
              <a:rPr lang="de-DE" dirty="0"/>
              <a:t>zählen Dinge wie die Zweckmäßigkeit/der funktionelle Nutzen, soziale Gewinne, positive Emotionen oder Kostenersparnisse</a:t>
            </a:r>
            <a:r>
              <a:rPr lang="de-DE" dirty="0" smtClean="0"/>
              <a:t>.</a:t>
            </a:r>
          </a:p>
          <a:p>
            <a:pPr marL="0" indent="0" algn="just">
              <a:spcAft>
                <a:spcPts val="300"/>
              </a:spcAft>
              <a:buNone/>
            </a:pPr>
            <a:r>
              <a:rPr lang="de-DE" dirty="0"/>
              <a:t>Priorisieren Sie alle Ihre Vorteile nach der Bedeutung für Ihre jeweiligen Stakeholder. Sind sie wesentlich oder optional für die jeweiligen </a:t>
            </a:r>
            <a:r>
              <a:rPr lang="de-DE" dirty="0" smtClean="0"/>
              <a:t>Stakeholder? </a:t>
            </a:r>
            <a:r>
              <a:rPr lang="de-DE" i="1" dirty="0"/>
              <a:t>Beschreiben Sie die Stakeholder-Gewinne dabei so präzise, z.B. </a:t>
            </a:r>
            <a:r>
              <a:rPr lang="de-DE" i="1" dirty="0" smtClean="0"/>
              <a:t>quantifiziert, </a:t>
            </a:r>
            <a:r>
              <a:rPr lang="de-DE" i="1" dirty="0"/>
              <a:t>wie möglich. </a:t>
            </a:r>
            <a:r>
              <a:rPr lang="de-DE" i="1" dirty="0" smtClean="0"/>
              <a:t>Aus </a:t>
            </a:r>
            <a:r>
              <a:rPr lang="de-DE" i="1" dirty="0"/>
              <a:t>einem genauen Verständnis der Stakeholder-Gewinne, können Sie gezieltere Gewinnerzeuger für Ihr Nutzenversprechen formulieren.</a:t>
            </a:r>
          </a:p>
          <a:p>
            <a:pPr marL="0" indent="0" algn="just">
              <a:spcAft>
                <a:spcPts val="300"/>
              </a:spcAft>
              <a:buNone/>
            </a:pPr>
            <a:r>
              <a:rPr lang="de-DE" b="1" dirty="0" smtClean="0"/>
              <a:t>Die Fragen:</a:t>
            </a:r>
          </a:p>
          <a:p>
            <a:pPr marL="0" indent="0" algn="just">
              <a:spcAft>
                <a:spcPts val="300"/>
              </a:spcAft>
              <a:buNone/>
            </a:pPr>
            <a:endParaRPr lang="de-DE" dirty="0"/>
          </a:p>
          <a:p>
            <a:pPr marL="0" indent="0" algn="just">
              <a:spcAft>
                <a:spcPts val="300"/>
              </a:spcAft>
              <a:buNone/>
            </a:pPr>
            <a:endParaRPr lang="de-DE" dirty="0" smtClean="0"/>
          </a:p>
          <a:p>
            <a:pPr marL="0" indent="0" algn="just">
              <a:spcAft>
                <a:spcPts val="300"/>
              </a:spcAft>
              <a:buNone/>
            </a:pPr>
            <a:endParaRPr lang="de-DE" dirty="0"/>
          </a:p>
          <a:p>
            <a:pPr marL="0" indent="0" algn="just">
              <a:spcAft>
                <a:spcPts val="300"/>
              </a:spcAft>
              <a:buNone/>
            </a:pPr>
            <a:endParaRPr lang="de-DE" dirty="0" smtClean="0"/>
          </a:p>
          <a:p>
            <a:pPr marL="0" indent="0" algn="just">
              <a:spcAft>
                <a:spcPts val="300"/>
              </a:spcAft>
              <a:buNone/>
            </a:pPr>
            <a:endParaRPr lang="de-DE" dirty="0"/>
          </a:p>
          <a:p>
            <a:pPr marL="0" indent="0" algn="just">
              <a:spcAft>
                <a:spcPts val="300"/>
              </a:spcAft>
              <a:buNone/>
            </a:pPr>
            <a:endParaRPr lang="de-DE" dirty="0" smtClean="0"/>
          </a:p>
          <a:p>
            <a:pPr marL="0" indent="0" algn="just">
              <a:spcAft>
                <a:spcPts val="300"/>
              </a:spcAft>
              <a:buNone/>
            </a:pP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p:txBody>
      </p:sp>
      <p:sp>
        <p:nvSpPr>
          <p:cNvPr id="5" name="Abgerundetes Rechteck 4"/>
          <p:cNvSpPr/>
          <p:nvPr/>
        </p:nvSpPr>
        <p:spPr bwMode="auto">
          <a:xfrm>
            <a:off x="520703" y="2733559"/>
            <a:ext cx="11235871" cy="501322"/>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Wonach suchen Ihre Stakeholder am meisten? (Leistung, Vertrauen, sozialen Einfluss/Macht, einer (nachhaltigen) Lösung, einen Weg, um ihren Traum/ihr Ziel zu erfüllen)?</a:t>
            </a:r>
          </a:p>
        </p:txBody>
      </p:sp>
      <p:sp>
        <p:nvSpPr>
          <p:cNvPr id="6" name="Abgerundetes Rechteck 5"/>
          <p:cNvSpPr/>
          <p:nvPr/>
        </p:nvSpPr>
        <p:spPr bwMode="auto">
          <a:xfrm>
            <a:off x="520703" y="386060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Welchen Qualitätsanspruch und welche (speziellen) </a:t>
            </a:r>
            <a:r>
              <a:rPr lang="de-DE" b="0" kern="0" dirty="0" smtClean="0">
                <a:solidFill>
                  <a:srgbClr val="000000"/>
                </a:solidFill>
                <a:latin typeface="Calibri"/>
              </a:rPr>
              <a:t>Produktmerkmale </a:t>
            </a:r>
            <a:r>
              <a:rPr lang="de-DE" b="0" kern="0" dirty="0">
                <a:solidFill>
                  <a:srgbClr val="000000"/>
                </a:solidFill>
                <a:latin typeface="Calibri"/>
              </a:rPr>
              <a:t>würden sich </a:t>
            </a:r>
            <a:r>
              <a:rPr lang="de-DE" b="0" kern="0" dirty="0" smtClean="0">
                <a:solidFill>
                  <a:srgbClr val="000000"/>
                </a:solidFill>
                <a:latin typeface="Calibri"/>
              </a:rPr>
              <a:t>Ihre </a:t>
            </a:r>
            <a:r>
              <a:rPr lang="de-DE" b="0" kern="0" dirty="0">
                <a:solidFill>
                  <a:srgbClr val="000000"/>
                </a:solidFill>
                <a:latin typeface="Calibri"/>
              </a:rPr>
              <a:t>Stakeholder mehr oder weniger von wünschen?</a:t>
            </a:r>
          </a:p>
        </p:txBody>
      </p:sp>
      <p:sp>
        <p:nvSpPr>
          <p:cNvPr id="7" name="Abgerundetes Rechteck 6"/>
          <p:cNvSpPr/>
          <p:nvPr/>
        </p:nvSpPr>
        <p:spPr bwMode="auto">
          <a:xfrm>
            <a:off x="520702" y="4361924"/>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Was würde die </a:t>
            </a:r>
            <a:r>
              <a:rPr lang="de-DE" b="0" kern="0" dirty="0" smtClean="0">
                <a:solidFill>
                  <a:srgbClr val="000000"/>
                </a:solidFill>
                <a:latin typeface="Calibri"/>
              </a:rPr>
              <a:t>Wahrscheinlichkeit erhöhen, dass Ihre </a:t>
            </a:r>
            <a:r>
              <a:rPr lang="de-DE" b="0" kern="0" dirty="0">
                <a:solidFill>
                  <a:srgbClr val="000000"/>
                </a:solidFill>
                <a:latin typeface="Calibri"/>
              </a:rPr>
              <a:t>Stakeholder </a:t>
            </a:r>
            <a:r>
              <a:rPr lang="de-DE" b="0" kern="0" dirty="0" smtClean="0">
                <a:solidFill>
                  <a:srgbClr val="000000"/>
                </a:solidFill>
                <a:latin typeface="Calibri"/>
              </a:rPr>
              <a:t>ein Nutzenversprechen annehmen</a:t>
            </a:r>
            <a:r>
              <a:rPr lang="de-DE" b="0" kern="0" dirty="0">
                <a:solidFill>
                  <a:srgbClr val="000000"/>
                </a:solidFill>
                <a:latin typeface="Calibri"/>
              </a:rPr>
              <a:t>?</a:t>
            </a:r>
          </a:p>
        </p:txBody>
      </p:sp>
      <p:sp>
        <p:nvSpPr>
          <p:cNvPr id="9" name="Abgerundetes Rechteck 8"/>
          <p:cNvSpPr/>
          <p:nvPr/>
        </p:nvSpPr>
        <p:spPr bwMode="auto">
          <a:xfrm>
            <a:off x="520701" y="4863246"/>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messen Ihre Stakeholder Erfolg und Versagen und wie messen sie Leistung und Kosten?</a:t>
            </a:r>
          </a:p>
        </p:txBody>
      </p:sp>
      <p:sp>
        <p:nvSpPr>
          <p:cNvPr id="10" name="Abgerundetes Rechteck 9"/>
          <p:cNvSpPr/>
          <p:nvPr/>
        </p:nvSpPr>
        <p:spPr bwMode="auto">
          <a:xfrm>
            <a:off x="520701" y="5364568"/>
            <a:ext cx="11235871" cy="501322"/>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Rolle spielt Nachhaltigkeit und welche (zusätzliche) Stakeholder-Gewinne können Sie durch eine Berücksichtigung von nachhaltigen Aspekten generieren?</a:t>
            </a:r>
          </a:p>
        </p:txBody>
      </p:sp>
      <p:sp>
        <p:nvSpPr>
          <p:cNvPr id="11" name="Abgerundetes Rechteck 10"/>
          <p:cNvSpPr/>
          <p:nvPr/>
        </p:nvSpPr>
        <p:spPr bwMode="auto">
          <a:xfrm>
            <a:off x="520700" y="3359280"/>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Ersparnisse (z.B. Zeit, Geld, Aufwand, Auswirkung) machen Ihre Stakeholder zufrieden und würden sie schätzen? </a:t>
            </a:r>
          </a:p>
        </p:txBody>
      </p:sp>
      <p:pic>
        <p:nvPicPr>
          <p:cNvPr id="16" name="Grafik 15" descr="C:\Users\Zorn\AppData\Local\Microsoft\Windows\INetCache\Content.Word\smil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6477"/>
            <a:ext cx="612000" cy="612000"/>
          </a:xfrm>
          <a:prstGeom prst="rect">
            <a:avLst/>
          </a:prstGeom>
          <a:noFill/>
          <a:ln>
            <a:noFill/>
          </a:ln>
        </p:spPr>
      </p:pic>
    </p:spTree>
    <p:extLst>
      <p:ext uri="{BB962C8B-B14F-4D97-AF65-F5344CB8AC3E}">
        <p14:creationId xmlns:p14="http://schemas.microsoft.com/office/powerpoint/2010/main" val="225956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0700" y="1204916"/>
            <a:ext cx="11034184" cy="1744708"/>
          </a:xfrm>
        </p:spPr>
        <p:txBody>
          <a:bodyPr/>
          <a:lstStyle/>
          <a:p>
            <a:pPr marL="0" indent="0" algn="just">
              <a:spcAft>
                <a:spcPts val="300"/>
              </a:spcAft>
              <a:buNone/>
            </a:pPr>
            <a:r>
              <a:rPr lang="de-DE" b="1" dirty="0" smtClean="0"/>
              <a:t>Aufgabe: </a:t>
            </a:r>
            <a:r>
              <a:rPr lang="de-DE" dirty="0" smtClean="0"/>
              <a:t>Beschreiben </a:t>
            </a:r>
            <a:r>
              <a:rPr lang="de-DE" dirty="0"/>
              <a:t>Sie </a:t>
            </a:r>
            <a:r>
              <a:rPr lang="de-DE" dirty="0" smtClean="0"/>
              <a:t>alle </a:t>
            </a:r>
            <a:r>
              <a:rPr lang="de-DE" b="1" dirty="0" smtClean="0"/>
              <a:t>Problempunkte</a:t>
            </a:r>
            <a:r>
              <a:rPr lang="de-DE" dirty="0" smtClean="0"/>
              <a:t>, wie z.B. negative Emotionen, unerwünschte Probleme und Situationen sowie Risiken, die alle Ihre </a:t>
            </a:r>
            <a:r>
              <a:rPr lang="de-DE" b="1" dirty="0" smtClean="0"/>
              <a:t>Kunden</a:t>
            </a:r>
            <a:r>
              <a:rPr lang="de-DE" dirty="0" smtClean="0"/>
              <a:t> erfahren oder vor, während oder nachdem sie einen Job erledigt haben, erfahren könnten. Welche dieser Punkte halten Ihre </a:t>
            </a:r>
            <a:r>
              <a:rPr lang="de-DE" dirty="0"/>
              <a:t>Kunden sogar </a:t>
            </a:r>
            <a:r>
              <a:rPr lang="de-DE" dirty="0" smtClean="0"/>
              <a:t>davon ab, ihren Job zu erledigen?</a:t>
            </a:r>
          </a:p>
          <a:p>
            <a:pPr marL="0" indent="0" algn="just">
              <a:spcAft>
                <a:spcPts val="300"/>
              </a:spcAft>
              <a:buNone/>
            </a:pPr>
            <a:r>
              <a:rPr lang="de-DE" dirty="0" smtClean="0"/>
              <a:t>Priorisieren </a:t>
            </a:r>
            <a:r>
              <a:rPr lang="de-DE" dirty="0"/>
              <a:t>Sie </a:t>
            </a:r>
            <a:r>
              <a:rPr lang="de-DE" dirty="0" smtClean="0"/>
              <a:t>außerdem alle </a:t>
            </a:r>
            <a:r>
              <a:rPr lang="de-DE" dirty="0"/>
              <a:t>Problempunkte grob nach der Bedeutung für Ihre jeweiligen Kunden. Sind sie extrem oder mäßig für die jeweiligen Kunden? </a:t>
            </a:r>
            <a:r>
              <a:rPr lang="de-DE" i="1" dirty="0"/>
              <a:t>Beschreiben Sie die Problempunkte dabei so präzise, z.B. </a:t>
            </a:r>
            <a:r>
              <a:rPr lang="de-DE" i="1" dirty="0" smtClean="0"/>
              <a:t>quantifiziert, </a:t>
            </a:r>
            <a:r>
              <a:rPr lang="de-DE" i="1" dirty="0"/>
              <a:t>wie möglich. </a:t>
            </a:r>
            <a:r>
              <a:rPr lang="de-DE" i="1" dirty="0" smtClean="0"/>
              <a:t>Aus </a:t>
            </a:r>
            <a:r>
              <a:rPr lang="de-DE" i="1" dirty="0"/>
              <a:t>einem genauen Verständnis der Problempunkte können Sie gezieltere Problemlöser für Ihr Nutzenversprechen formulieren</a:t>
            </a:r>
            <a:r>
              <a:rPr lang="de-DE" i="1" dirty="0" smtClean="0"/>
              <a:t>.</a:t>
            </a:r>
          </a:p>
          <a:p>
            <a:pPr marL="0" indent="0" algn="just">
              <a:spcAft>
                <a:spcPts val="300"/>
              </a:spcAft>
              <a:buNone/>
            </a:pPr>
            <a:r>
              <a:rPr lang="de-DE" b="1" dirty="0" smtClean="0"/>
              <a:t>Die Fragen:</a:t>
            </a:r>
            <a:endParaRPr lang="de-DE" dirty="0" smtClean="0"/>
          </a:p>
        </p:txBody>
      </p:sp>
      <p:sp>
        <p:nvSpPr>
          <p:cNvPr id="7" name="Titel 1"/>
          <p:cNvSpPr>
            <a:spLocks noGrp="1"/>
          </p:cNvSpPr>
          <p:nvPr>
            <p:ph type="title"/>
          </p:nvPr>
        </p:nvSpPr>
        <p:spPr>
          <a:xfrm>
            <a:off x="524933" y="421702"/>
            <a:ext cx="11034184" cy="898525"/>
          </a:xfrm>
        </p:spPr>
        <p:txBody>
          <a:bodyPr/>
          <a:lstStyle/>
          <a:p>
            <a:r>
              <a:rPr lang="de-DE" sz="2400" dirty="0"/>
              <a:t>Stakeholder Mapping Pfad A: Der Kunde  </a:t>
            </a:r>
            <a:br>
              <a:rPr lang="de-DE" sz="2400" dirty="0"/>
            </a:br>
            <a:r>
              <a:rPr lang="de-DE" sz="2400" dirty="0" smtClean="0">
                <a:sym typeface="Wingdings" panose="05000000000000000000" pitchFamily="2" charset="2"/>
              </a:rPr>
              <a:t>Kunden-Problempunkte</a:t>
            </a:r>
            <a:endParaRPr lang="de-DE" sz="2400" dirty="0"/>
          </a:p>
        </p:txBody>
      </p:sp>
      <p:sp>
        <p:nvSpPr>
          <p:cNvPr id="5" name="Abgerundetes Rechteck 4"/>
          <p:cNvSpPr/>
          <p:nvPr/>
        </p:nvSpPr>
        <p:spPr bwMode="auto">
          <a:xfrm>
            <a:off x="520702" y="3444705"/>
            <a:ext cx="11235871" cy="501322"/>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Was lässt Ihre Kunden schlecht fühlen? Was sind Herausforderungen oder finanzielle-, soziale- bzw. technische Risiken, was bereitet ihnen Kopfschmerzen, frustriert oder nervt sie? </a:t>
            </a:r>
          </a:p>
        </p:txBody>
      </p:sp>
      <p:sp>
        <p:nvSpPr>
          <p:cNvPr id="6" name="Abgerundetes Rechteck 5"/>
          <p:cNvSpPr/>
          <p:nvPr/>
        </p:nvSpPr>
        <p:spPr bwMode="auto">
          <a:xfrm>
            <a:off x="520702" y="4067748"/>
            <a:ext cx="11235871" cy="49834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momentanen Nutzenversprechen enttäuschen Ihre Kunden? Welche Hindernisse gibt es bzw. fehlen (spezielle) Merkmale, gibt es Leistungsprobleme oder Fehlfunktionen?</a:t>
            </a:r>
          </a:p>
        </p:txBody>
      </p:sp>
      <p:sp>
        <p:nvSpPr>
          <p:cNvPr id="8" name="Abgerundetes Rechteck 7"/>
          <p:cNvSpPr/>
          <p:nvPr/>
        </p:nvSpPr>
        <p:spPr bwMode="auto">
          <a:xfrm>
            <a:off x="520702" y="4684550"/>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Was sind häufige Fehler, die Ihre Kunden machen? Z.B. dadurch, dass sie eine Lösung falsch anwenden?</a:t>
            </a:r>
          </a:p>
        </p:txBody>
      </p:sp>
      <p:sp>
        <p:nvSpPr>
          <p:cNvPr id="9" name="Abgerundetes Rechteck 8"/>
          <p:cNvSpPr/>
          <p:nvPr/>
        </p:nvSpPr>
        <p:spPr bwMode="auto">
          <a:xfrm>
            <a:off x="520701" y="517988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Inwieweit entstehen </a:t>
            </a:r>
            <a:r>
              <a:rPr lang="de-DE" b="0" kern="0" dirty="0" smtClean="0">
                <a:solidFill>
                  <a:srgbClr val="000000"/>
                </a:solidFill>
                <a:latin typeface="Calibri"/>
              </a:rPr>
              <a:t>durch </a:t>
            </a:r>
            <a:r>
              <a:rPr lang="de-DE" b="0" kern="0" dirty="0">
                <a:solidFill>
                  <a:srgbClr val="000000"/>
                </a:solidFill>
                <a:latin typeface="Calibri"/>
              </a:rPr>
              <a:t>ökologisch und sozial nachhaltige Themen </a:t>
            </a:r>
            <a:r>
              <a:rPr lang="de-DE" b="0" kern="0" dirty="0" smtClean="0">
                <a:solidFill>
                  <a:srgbClr val="000000"/>
                </a:solidFill>
                <a:latin typeface="Calibri"/>
              </a:rPr>
              <a:t>Kunden-Problempunkte und was </a:t>
            </a:r>
            <a:r>
              <a:rPr lang="de-DE" b="0" kern="0" dirty="0">
                <a:solidFill>
                  <a:srgbClr val="000000"/>
                </a:solidFill>
                <a:latin typeface="Calibri"/>
              </a:rPr>
              <a:t>schließen Sie </a:t>
            </a:r>
            <a:r>
              <a:rPr lang="de-DE" b="0" kern="0" dirty="0" smtClean="0">
                <a:solidFill>
                  <a:srgbClr val="000000"/>
                </a:solidFill>
                <a:latin typeface="Calibri"/>
              </a:rPr>
              <a:t>daraus?</a:t>
            </a:r>
            <a:endParaRPr lang="de-DE" b="0" kern="0" dirty="0">
              <a:solidFill>
                <a:srgbClr val="000000"/>
              </a:solidFill>
              <a:latin typeface="Calibri"/>
            </a:endParaRPr>
          </a:p>
        </p:txBody>
      </p:sp>
      <p:sp>
        <p:nvSpPr>
          <p:cNvPr id="10" name="Abgerundetes Rechteck 9"/>
          <p:cNvSpPr/>
          <p:nvPr/>
        </p:nvSpPr>
        <p:spPr bwMode="auto">
          <a:xfrm>
            <a:off x="520703" y="2949624"/>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definieren Ihre Kunden zu teuer in Hinsicht auf Zeit, Geld oder Aufwand? </a:t>
            </a:r>
          </a:p>
        </p:txBody>
      </p:sp>
      <p:sp>
        <p:nvSpPr>
          <p:cNvPr id="16" name="Abgerundetes Rechteck 15"/>
          <p:cNvSpPr/>
          <p:nvPr/>
        </p:nvSpPr>
        <p:spPr bwMode="auto">
          <a:xfrm>
            <a:off x="520700" y="5671958"/>
            <a:ext cx="11235871" cy="47121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Rolle spielt Nachhaltigkeit und welche (zusätzliche</a:t>
            </a:r>
            <a:r>
              <a:rPr lang="de-DE" b="0" kern="0" dirty="0" smtClean="0">
                <a:solidFill>
                  <a:srgbClr val="000000"/>
                </a:solidFill>
                <a:latin typeface="Calibri"/>
              </a:rPr>
              <a:t>) </a:t>
            </a:r>
            <a:r>
              <a:rPr lang="de-DE" b="0" kern="0" dirty="0">
                <a:solidFill>
                  <a:srgbClr val="000000"/>
                </a:solidFill>
                <a:latin typeface="Calibri"/>
              </a:rPr>
              <a:t>Kunden-Problempunkte lassen sich durch die Berücksichtigung von Nachhaltigkeitsprinzipien lindern?</a:t>
            </a:r>
          </a:p>
        </p:txBody>
      </p:sp>
      <p:pic>
        <p:nvPicPr>
          <p:cNvPr id="17" name="Grafik 16" descr="C:\Users\Zorn\AppData\Local\Microsoft\Windows\INetCache\Content.Word\sad(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3918"/>
            <a:ext cx="612000" cy="612000"/>
          </a:xfrm>
          <a:prstGeom prst="rect">
            <a:avLst/>
          </a:prstGeom>
          <a:noFill/>
          <a:ln>
            <a:noFill/>
          </a:ln>
        </p:spPr>
      </p:pic>
    </p:spTree>
    <p:extLst>
      <p:ext uri="{BB962C8B-B14F-4D97-AF65-F5344CB8AC3E}">
        <p14:creationId xmlns:p14="http://schemas.microsoft.com/office/powerpoint/2010/main" val="19392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0700" y="1204916"/>
            <a:ext cx="11034184" cy="1744708"/>
          </a:xfrm>
        </p:spPr>
        <p:txBody>
          <a:bodyPr/>
          <a:lstStyle/>
          <a:p>
            <a:pPr marL="0" indent="0" algn="just">
              <a:spcAft>
                <a:spcPts val="300"/>
              </a:spcAft>
              <a:buNone/>
            </a:pPr>
            <a:r>
              <a:rPr lang="de-DE" b="1" dirty="0" smtClean="0"/>
              <a:t>Aufgabe: </a:t>
            </a:r>
            <a:r>
              <a:rPr lang="de-DE" dirty="0"/>
              <a:t>Beschreiben Sie alle </a:t>
            </a:r>
            <a:r>
              <a:rPr lang="de-DE" b="1" dirty="0"/>
              <a:t>Problempunkte</a:t>
            </a:r>
            <a:r>
              <a:rPr lang="de-DE" dirty="0"/>
              <a:t>, wie z.B. negative Emotionen, unerwünschte Probleme und Situationen sowie Risiken, die Ihre </a:t>
            </a:r>
            <a:r>
              <a:rPr lang="de-DE" b="1" dirty="0"/>
              <a:t>Stakeholder</a:t>
            </a:r>
            <a:r>
              <a:rPr lang="de-DE" dirty="0"/>
              <a:t> erfahren oder vor, während oder </a:t>
            </a:r>
            <a:r>
              <a:rPr lang="de-DE" dirty="0" smtClean="0"/>
              <a:t>nachdem </a:t>
            </a:r>
            <a:r>
              <a:rPr lang="de-DE" dirty="0"/>
              <a:t>sie einen </a:t>
            </a:r>
            <a:r>
              <a:rPr lang="de-DE" dirty="0" smtClean="0"/>
              <a:t>Job bzw. Aufgabe erledigt </a:t>
            </a:r>
            <a:r>
              <a:rPr lang="de-DE" dirty="0"/>
              <a:t>haben, erfahren könnten. Welche dieser Punkte hält Ihre Stakeholder sogar davon ab, ihren </a:t>
            </a:r>
            <a:r>
              <a:rPr lang="de-DE" dirty="0" smtClean="0"/>
              <a:t>Job bzw. Aufgabe zu </a:t>
            </a:r>
            <a:r>
              <a:rPr lang="de-DE" dirty="0"/>
              <a:t>erledigen?</a:t>
            </a:r>
          </a:p>
          <a:p>
            <a:pPr marL="0" indent="0">
              <a:spcAft>
                <a:spcPts val="300"/>
              </a:spcAft>
              <a:buNone/>
            </a:pPr>
            <a:r>
              <a:rPr lang="de-DE" dirty="0"/>
              <a:t>Priorisieren Sie alle Problempunkte nach der Bedeutung für Ihre jeweiligen Stakeholder. Sind sie extrem oder mäßig für die jeweiligen Stakeholder? </a:t>
            </a:r>
            <a:r>
              <a:rPr lang="de-DE" i="1" dirty="0"/>
              <a:t>Beschreiben Sie die Problempunkte dabei so präzise, z.B. quantifiziert, wie möglich. </a:t>
            </a:r>
            <a:r>
              <a:rPr lang="de-DE" i="1" dirty="0" smtClean="0"/>
              <a:t>Aus </a:t>
            </a:r>
            <a:r>
              <a:rPr lang="de-DE" i="1" dirty="0"/>
              <a:t>einem genauen Verständnis der Problempunkte können </a:t>
            </a:r>
            <a:r>
              <a:rPr lang="de-DE" i="1" dirty="0" smtClean="0"/>
              <a:t>Sie </a:t>
            </a:r>
            <a:r>
              <a:rPr lang="de-DE" i="1" dirty="0"/>
              <a:t>gezieltere Problemlöser für Ihr Nutzenversprechen </a:t>
            </a:r>
            <a:r>
              <a:rPr lang="de-DE" i="1" dirty="0" smtClean="0"/>
              <a:t>formulieren.</a:t>
            </a:r>
            <a:endParaRPr lang="de-DE" i="1" dirty="0"/>
          </a:p>
          <a:p>
            <a:pPr marL="0" indent="0" algn="just">
              <a:spcAft>
                <a:spcPts val="300"/>
              </a:spcAft>
              <a:buNone/>
            </a:pPr>
            <a:r>
              <a:rPr lang="de-DE" b="1" dirty="0" smtClean="0"/>
              <a:t>Die Fragen:</a:t>
            </a:r>
            <a:endParaRPr lang="de-DE" dirty="0" smtClean="0"/>
          </a:p>
        </p:txBody>
      </p:sp>
      <p:sp>
        <p:nvSpPr>
          <p:cNvPr id="7" name="Titel 1"/>
          <p:cNvSpPr>
            <a:spLocks noGrp="1"/>
          </p:cNvSpPr>
          <p:nvPr>
            <p:ph type="title"/>
          </p:nvPr>
        </p:nvSpPr>
        <p:spPr>
          <a:xfrm>
            <a:off x="524933" y="421702"/>
            <a:ext cx="11034184" cy="898525"/>
          </a:xfrm>
        </p:spPr>
        <p:txBody>
          <a:bodyPr/>
          <a:lstStyle/>
          <a:p>
            <a:r>
              <a:rPr lang="de-DE" sz="2400" dirty="0"/>
              <a:t>Stakeholder Mapping Pfad B: Der </a:t>
            </a:r>
            <a:r>
              <a:rPr lang="de-DE" sz="2400" dirty="0" smtClean="0"/>
              <a:t>Stakeholder</a:t>
            </a:r>
            <a:br>
              <a:rPr lang="de-DE" sz="2400" dirty="0" smtClean="0"/>
            </a:br>
            <a:r>
              <a:rPr lang="de-DE" sz="2400" dirty="0" smtClean="0">
                <a:sym typeface="Wingdings" panose="05000000000000000000" pitchFamily="2" charset="2"/>
              </a:rPr>
              <a:t>Stakeholder-Problempunkte</a:t>
            </a:r>
            <a:endParaRPr lang="de-DE" sz="2400" dirty="0"/>
          </a:p>
        </p:txBody>
      </p:sp>
      <p:sp>
        <p:nvSpPr>
          <p:cNvPr id="10" name="Abgerundetes Rechteck 9"/>
          <p:cNvSpPr/>
          <p:nvPr/>
        </p:nvSpPr>
        <p:spPr bwMode="auto">
          <a:xfrm>
            <a:off x="519176" y="2949624"/>
            <a:ext cx="11235874"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definieren Ihre Stakeholder zu teuer, z.B. in Hinsicht auf Zeit, Geld, Aufwand oder Auswirkung? </a:t>
            </a:r>
          </a:p>
        </p:txBody>
      </p:sp>
      <p:sp>
        <p:nvSpPr>
          <p:cNvPr id="13" name="Abgerundetes Rechteck 12"/>
          <p:cNvSpPr/>
          <p:nvPr/>
        </p:nvSpPr>
        <p:spPr bwMode="auto">
          <a:xfrm>
            <a:off x="519175" y="5671959"/>
            <a:ext cx="11235871" cy="47121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Rolle spielt Nachhaltigkeit und welche (zusätzliche</a:t>
            </a:r>
            <a:r>
              <a:rPr lang="de-DE" b="0" kern="0" dirty="0" smtClean="0">
                <a:solidFill>
                  <a:srgbClr val="000000"/>
                </a:solidFill>
                <a:latin typeface="Calibri"/>
              </a:rPr>
              <a:t>) </a:t>
            </a:r>
            <a:r>
              <a:rPr lang="de-DE" b="0" kern="0" dirty="0">
                <a:solidFill>
                  <a:srgbClr val="000000"/>
                </a:solidFill>
                <a:latin typeface="Calibri"/>
              </a:rPr>
              <a:t>Kunden-Problempunkte lassen sich durch die Berücksichtigung von Nachhaltigkeitsprinzipien lindern?</a:t>
            </a:r>
          </a:p>
        </p:txBody>
      </p:sp>
      <p:sp>
        <p:nvSpPr>
          <p:cNvPr id="16" name="Abgerundetes Rechteck 15"/>
          <p:cNvSpPr/>
          <p:nvPr/>
        </p:nvSpPr>
        <p:spPr bwMode="auto">
          <a:xfrm>
            <a:off x="519177" y="4684551"/>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Welche Hindernisse halten Ihre Stakeholder davon ab Ihr Nutzenversprechen zu nutzen?</a:t>
            </a:r>
            <a:endParaRPr lang="de-DE" b="0" kern="0" dirty="0">
              <a:solidFill>
                <a:srgbClr val="000000"/>
              </a:solidFill>
              <a:latin typeface="Calibri"/>
            </a:endParaRPr>
          </a:p>
        </p:txBody>
      </p:sp>
      <p:sp>
        <p:nvSpPr>
          <p:cNvPr id="18" name="Abgerundetes Rechteck 17"/>
          <p:cNvSpPr/>
          <p:nvPr/>
        </p:nvSpPr>
        <p:spPr bwMode="auto">
          <a:xfrm>
            <a:off x="519176" y="5179883"/>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Inwieweit entstehen </a:t>
            </a:r>
            <a:r>
              <a:rPr lang="de-DE" b="0" kern="0" dirty="0" smtClean="0">
                <a:solidFill>
                  <a:srgbClr val="000000"/>
                </a:solidFill>
                <a:latin typeface="Calibri"/>
              </a:rPr>
              <a:t>durch </a:t>
            </a:r>
            <a:r>
              <a:rPr lang="de-DE" b="0" kern="0" dirty="0">
                <a:solidFill>
                  <a:srgbClr val="000000"/>
                </a:solidFill>
                <a:latin typeface="Calibri"/>
              </a:rPr>
              <a:t>ökologisch und sozial nachhaltige Themen </a:t>
            </a:r>
            <a:r>
              <a:rPr lang="de-DE" b="0" kern="0" dirty="0" smtClean="0">
                <a:solidFill>
                  <a:srgbClr val="000000"/>
                </a:solidFill>
                <a:latin typeface="Calibri"/>
              </a:rPr>
              <a:t>Stakeholder-Problempunkte und was </a:t>
            </a:r>
            <a:r>
              <a:rPr lang="de-DE" b="0" kern="0" dirty="0">
                <a:solidFill>
                  <a:srgbClr val="000000"/>
                </a:solidFill>
                <a:latin typeface="Calibri"/>
              </a:rPr>
              <a:t>schließen Sie </a:t>
            </a:r>
            <a:r>
              <a:rPr lang="de-DE" b="0" kern="0" dirty="0" smtClean="0">
                <a:solidFill>
                  <a:srgbClr val="000000"/>
                </a:solidFill>
                <a:latin typeface="Calibri"/>
              </a:rPr>
              <a:t>daraus?</a:t>
            </a:r>
            <a:endParaRPr lang="de-DE" b="0" kern="0" dirty="0">
              <a:solidFill>
                <a:srgbClr val="000000"/>
              </a:solidFill>
              <a:latin typeface="Calibri"/>
            </a:endParaRPr>
          </a:p>
        </p:txBody>
      </p:sp>
      <p:sp>
        <p:nvSpPr>
          <p:cNvPr id="20" name="Abgerundetes Rechteck 19"/>
          <p:cNvSpPr/>
          <p:nvPr/>
        </p:nvSpPr>
        <p:spPr bwMode="auto">
          <a:xfrm>
            <a:off x="519177" y="4067749"/>
            <a:ext cx="11235871" cy="49834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momentanen Nutzenversprechen enttäuschen Ihre Stakeholder? Welche Hindernisse gibt es bzw. fehlen (speziellen) Merkmale, gibt es Leistungsprobleme oder Fehlfunktionen?</a:t>
            </a:r>
          </a:p>
        </p:txBody>
      </p:sp>
      <p:sp>
        <p:nvSpPr>
          <p:cNvPr id="23" name="Abgerundetes Rechteck 22"/>
          <p:cNvSpPr/>
          <p:nvPr/>
        </p:nvSpPr>
        <p:spPr bwMode="auto">
          <a:xfrm>
            <a:off x="519177" y="3444706"/>
            <a:ext cx="11235871" cy="501322"/>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Was lässt Ihre Stakeholder schlecht fühlen? Was sind Herausforderungen oder (finanzielle-, soziale- oder technische) Risiken, was bereitet ihnen Kopfschmerzen, frustriert oder nervt sie? </a:t>
            </a:r>
          </a:p>
        </p:txBody>
      </p:sp>
      <p:pic>
        <p:nvPicPr>
          <p:cNvPr id="19" name="Grafik 18" descr="C:\Users\Zorn\AppData\Local\Microsoft\Windows\INetCache\Content.Word\sad(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3918"/>
            <a:ext cx="612000" cy="612000"/>
          </a:xfrm>
          <a:prstGeom prst="rect">
            <a:avLst/>
          </a:prstGeom>
          <a:noFill/>
          <a:ln>
            <a:noFill/>
          </a:ln>
        </p:spPr>
      </p:pic>
    </p:spTree>
    <p:extLst>
      <p:ext uri="{BB962C8B-B14F-4D97-AF65-F5344CB8AC3E}">
        <p14:creationId xmlns:p14="http://schemas.microsoft.com/office/powerpoint/2010/main" val="41443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8" grpId="0" animBg="1"/>
      <p:bldP spid="20"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Kunde  </a:t>
            </a:r>
            <a:br>
              <a:rPr lang="de-DE" sz="2400" dirty="0"/>
            </a:br>
            <a:r>
              <a:rPr lang="de-DE" sz="2400" dirty="0" smtClean="0"/>
              <a:t>Substitut</a:t>
            </a:r>
            <a:endParaRPr lang="de-DE" sz="2400" dirty="0"/>
          </a:p>
        </p:txBody>
      </p:sp>
      <p:sp>
        <p:nvSpPr>
          <p:cNvPr id="3" name="Inhaltsplatzhalter 2"/>
          <p:cNvSpPr>
            <a:spLocks noGrp="1"/>
          </p:cNvSpPr>
          <p:nvPr>
            <p:ph idx="1"/>
          </p:nvPr>
        </p:nvSpPr>
        <p:spPr>
          <a:xfrm>
            <a:off x="520700" y="1198564"/>
            <a:ext cx="11034184" cy="778518"/>
          </a:xfrm>
        </p:spPr>
        <p:txBody>
          <a:bodyPr/>
          <a:lstStyle/>
          <a:p>
            <a:pPr marL="0" indent="0" algn="just">
              <a:spcAft>
                <a:spcPts val="300"/>
              </a:spcAft>
              <a:buNone/>
            </a:pPr>
            <a:r>
              <a:rPr lang="de-DE" b="1" dirty="0" smtClean="0"/>
              <a:t>Aufgabe: </a:t>
            </a:r>
            <a:r>
              <a:rPr lang="de-DE" dirty="0" smtClean="0"/>
              <a:t>Beschreiben </a:t>
            </a:r>
            <a:r>
              <a:rPr lang="de-DE" dirty="0"/>
              <a:t>Sie alle </a:t>
            </a:r>
            <a:r>
              <a:rPr lang="de-DE" b="1" dirty="0" smtClean="0"/>
              <a:t>Produkte und Services</a:t>
            </a:r>
            <a:r>
              <a:rPr lang="de-DE" dirty="0" smtClean="0"/>
              <a:t> (P&amp;S), die Ihre </a:t>
            </a:r>
            <a:r>
              <a:rPr lang="de-DE" b="1" dirty="0" smtClean="0"/>
              <a:t>Kunden</a:t>
            </a:r>
            <a:r>
              <a:rPr lang="de-DE" dirty="0" smtClean="0"/>
              <a:t> bisher benutzen, um ihren Job oder ihr Bedürfnis zu erfüllen. Dies sind nicht unbedingt direkte Wettbewerber, sondern können auch P&amp;S sein, die durch den </a:t>
            </a:r>
            <a:r>
              <a:rPr lang="de-DE" dirty="0"/>
              <a:t>Kunden </a:t>
            </a:r>
            <a:r>
              <a:rPr lang="de-DE" dirty="0" smtClean="0"/>
              <a:t>umfunktioniert einen Zusatznutzen erhalten. </a:t>
            </a:r>
          </a:p>
          <a:p>
            <a:pPr marL="0" indent="0" algn="just">
              <a:spcAft>
                <a:spcPts val="300"/>
              </a:spcAft>
              <a:buNone/>
            </a:pPr>
            <a:r>
              <a:rPr lang="de-DE" b="1" dirty="0" smtClean="0"/>
              <a:t>Die Fragen:</a:t>
            </a:r>
            <a:endParaRPr lang="de-DE" dirty="0" smtClean="0">
              <a:solidFill>
                <a:srgbClr val="006600"/>
              </a:solidFill>
            </a:endParaRPr>
          </a:p>
        </p:txBody>
      </p:sp>
      <p:sp>
        <p:nvSpPr>
          <p:cNvPr id="10" name="Abgerundetes Rechteck 9"/>
          <p:cNvSpPr/>
          <p:nvPr/>
        </p:nvSpPr>
        <p:spPr bwMode="auto">
          <a:xfrm>
            <a:off x="519179" y="348003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Inwiefern spielen nachhaltige Aspekte des Substituts eine Rolle bei der Entscheidung Ihrer Kunden und was schließen Sie daraus?</a:t>
            </a:r>
          </a:p>
        </p:txBody>
      </p:sp>
      <p:sp>
        <p:nvSpPr>
          <p:cNvPr id="11" name="Abgerundetes Rechteck 10"/>
          <p:cNvSpPr/>
          <p:nvPr/>
        </p:nvSpPr>
        <p:spPr bwMode="auto">
          <a:xfrm>
            <a:off x="519182" y="197708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Benutzen Ihre Kunden ein bereits vorhandenes P&amp;S Angebot als Substitut zur Erfüllung ihres Jobs oder Bedürfnisses?</a:t>
            </a:r>
          </a:p>
        </p:txBody>
      </p:sp>
      <p:sp>
        <p:nvSpPr>
          <p:cNvPr id="12" name="Abgerundetes Rechteck 11"/>
          <p:cNvSpPr/>
          <p:nvPr/>
        </p:nvSpPr>
        <p:spPr bwMode="auto">
          <a:xfrm>
            <a:off x="519180" y="2476648"/>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Welches P&amp;S Substitut benutzen sie für welches ihrer Bedürfnisse (s. Kunden-Gewinne bzw. </a:t>
            </a:r>
            <a:r>
              <a:rPr lang="de-DE" b="0" kern="0" dirty="0" smtClean="0">
                <a:solidFill>
                  <a:srgbClr val="000000"/>
                </a:solidFill>
                <a:latin typeface="Calibri"/>
              </a:rPr>
              <a:t>-Problempunkte</a:t>
            </a:r>
            <a:r>
              <a:rPr lang="de-DE" b="0" kern="0" dirty="0">
                <a:solidFill>
                  <a:srgbClr val="000000"/>
                </a:solidFill>
                <a:latin typeface="Calibri"/>
              </a:rPr>
              <a:t>)?</a:t>
            </a:r>
          </a:p>
        </p:txBody>
      </p:sp>
      <p:sp>
        <p:nvSpPr>
          <p:cNvPr id="13" name="Abgerundetes Rechteck 12"/>
          <p:cNvSpPr/>
          <p:nvPr/>
        </p:nvSpPr>
        <p:spPr bwMode="auto">
          <a:xfrm>
            <a:off x="519179" y="2976369"/>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noch nicht genutzten P&amp;S Angebote könnten </a:t>
            </a:r>
            <a:r>
              <a:rPr lang="de-DE" b="0" kern="0" dirty="0" smtClean="0">
                <a:solidFill>
                  <a:srgbClr val="000000"/>
                </a:solidFill>
                <a:latin typeface="Calibri"/>
              </a:rPr>
              <a:t>darüber hinaus zusätzlich </a:t>
            </a:r>
            <a:r>
              <a:rPr lang="de-DE" b="0" kern="0" dirty="0">
                <a:solidFill>
                  <a:srgbClr val="000000"/>
                </a:solidFill>
                <a:latin typeface="Calibri"/>
              </a:rPr>
              <a:t>in Frage kommen?</a:t>
            </a:r>
          </a:p>
        </p:txBody>
      </p:sp>
      <p:pic>
        <p:nvPicPr>
          <p:cNvPr id="16" name="Grafik 15" descr="C:\Users\Zorn\AppData\Local\Microsoft\Windows\INetCache\Content.Word\objects-ex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40528"/>
            <a:ext cx="612000" cy="612000"/>
          </a:xfrm>
          <a:prstGeom prst="rect">
            <a:avLst/>
          </a:prstGeom>
          <a:noFill/>
          <a:ln>
            <a:noFill/>
          </a:ln>
        </p:spPr>
      </p:pic>
    </p:spTree>
    <p:extLst>
      <p:ext uri="{BB962C8B-B14F-4D97-AF65-F5344CB8AC3E}">
        <p14:creationId xmlns:p14="http://schemas.microsoft.com/office/powerpoint/2010/main" val="18124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Kunde </a:t>
            </a:r>
            <a:br>
              <a:rPr lang="de-DE" sz="2400" dirty="0"/>
            </a:br>
            <a:r>
              <a:rPr lang="de-DE" sz="2400" dirty="0" smtClean="0">
                <a:solidFill>
                  <a:schemeClr val="tx1"/>
                </a:solidFill>
              </a:rPr>
              <a:t>Vorlage </a:t>
            </a:r>
            <a:r>
              <a:rPr lang="de-DE" sz="2400" dirty="0" err="1" smtClean="0">
                <a:solidFill>
                  <a:schemeClr val="tx1"/>
                </a:solidFill>
              </a:rPr>
              <a:t>Canvas</a:t>
            </a:r>
            <a:endParaRPr lang="de-DE" sz="2400" dirty="0"/>
          </a:p>
        </p:txBody>
      </p:sp>
      <p:grpSp>
        <p:nvGrpSpPr>
          <p:cNvPr id="97" name="Gruppieren 96"/>
          <p:cNvGrpSpPr/>
          <p:nvPr/>
        </p:nvGrpSpPr>
        <p:grpSpPr>
          <a:xfrm>
            <a:off x="3564629" y="902208"/>
            <a:ext cx="5492285" cy="5469562"/>
            <a:chOff x="3543457" y="925902"/>
            <a:chExt cx="5062740" cy="5053580"/>
          </a:xfrm>
        </p:grpSpPr>
        <p:sp>
          <p:nvSpPr>
            <p:cNvPr id="98" name="Ellipse 97"/>
            <p:cNvSpPr/>
            <p:nvPr/>
          </p:nvSpPr>
          <p:spPr bwMode="auto">
            <a:xfrm>
              <a:off x="3548477" y="939482"/>
              <a:ext cx="5040000" cy="504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9" name="Ellipse 98"/>
            <p:cNvSpPr/>
            <p:nvPr/>
          </p:nvSpPr>
          <p:spPr bwMode="auto">
            <a:xfrm>
              <a:off x="3818477" y="1209482"/>
              <a:ext cx="4500000" cy="450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0" name="Textfeld 99"/>
            <p:cNvSpPr txBox="1"/>
            <p:nvPr/>
          </p:nvSpPr>
          <p:spPr>
            <a:xfrm>
              <a:off x="5514191" y="92590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101" name="Textfeld 100"/>
            <p:cNvSpPr txBox="1"/>
            <p:nvPr/>
          </p:nvSpPr>
          <p:spPr>
            <a:xfrm rot="5400000">
              <a:off x="7913411"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102" name="Textfeld 101"/>
            <p:cNvSpPr txBox="1"/>
            <p:nvPr/>
          </p:nvSpPr>
          <p:spPr>
            <a:xfrm rot="16200000">
              <a:off x="3127670"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103" name="Textfeld 102"/>
            <p:cNvSpPr txBox="1"/>
            <p:nvPr/>
          </p:nvSpPr>
          <p:spPr>
            <a:xfrm rot="10800000">
              <a:off x="5514191" y="570248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pic>
          <p:nvPicPr>
            <p:cNvPr id="106" name="Grafik 105" descr="C:\Users\Zorn\AppData\Local\Microsoft\Windows\INetCache\Content.Word\objects-ex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171" y="5407560"/>
              <a:ext cx="252000" cy="252000"/>
            </a:xfrm>
            <a:prstGeom prst="rect">
              <a:avLst/>
            </a:prstGeom>
            <a:noFill/>
            <a:ln>
              <a:noFill/>
            </a:ln>
          </p:spPr>
        </p:pic>
        <p:pic>
          <p:nvPicPr>
            <p:cNvPr id="107" name="Grafik 106"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71" y="1259404"/>
              <a:ext cx="252000" cy="252000"/>
            </a:xfrm>
            <a:prstGeom prst="rect">
              <a:avLst/>
            </a:prstGeom>
            <a:noFill/>
            <a:ln>
              <a:noFill/>
            </a:ln>
          </p:spPr>
        </p:pic>
        <p:cxnSp>
          <p:nvCxnSpPr>
            <p:cNvPr id="108" name="Gerader Verbinder 107"/>
            <p:cNvCxnSpPr>
              <a:stCxn id="99" idx="0"/>
            </p:cNvCxnSpPr>
            <p:nvPr/>
          </p:nvCxnSpPr>
          <p:spPr bwMode="auto">
            <a:xfrm flipH="1">
              <a:off x="6066971" y="1209482"/>
              <a:ext cx="1506" cy="446829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9" name="Gerader Verbinder 108"/>
            <p:cNvCxnSpPr>
              <a:stCxn id="99" idx="2"/>
              <a:endCxn id="99" idx="6"/>
            </p:cNvCxnSpPr>
            <p:nvPr/>
          </p:nvCxnSpPr>
          <p:spPr bwMode="auto">
            <a:xfrm>
              <a:off x="3818477" y="3459482"/>
              <a:ext cx="450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0" name="Rechteck 109"/>
            <p:cNvSpPr/>
            <p:nvPr/>
          </p:nvSpPr>
          <p:spPr bwMode="auto">
            <a:xfrm>
              <a:off x="5912675" y="3303680"/>
              <a:ext cx="311604" cy="31160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11" name="Grafik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396" y="3314401"/>
              <a:ext cx="290162" cy="290162"/>
            </a:xfrm>
            <a:prstGeom prst="rect">
              <a:avLst/>
            </a:prstGeom>
            <a:solidFill>
              <a:schemeClr val="bg1"/>
            </a:solidFill>
            <a:ln w="6350">
              <a:noFill/>
            </a:ln>
          </p:spPr>
        </p:pic>
      </p:grpSp>
      <p:pic>
        <p:nvPicPr>
          <p:cNvPr id="22" name="Grafik 21" descr="C:\Users\Zorn\AppData\Local\Microsoft\Windows\INetCache\Content.Word\smil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995" y="1263162"/>
            <a:ext cx="273600" cy="273600"/>
          </a:xfrm>
          <a:prstGeom prst="rect">
            <a:avLst/>
          </a:prstGeom>
          <a:noFill/>
          <a:ln>
            <a:noFill/>
          </a:ln>
        </p:spPr>
      </p:pic>
      <p:pic>
        <p:nvPicPr>
          <p:cNvPr id="24" name="Grafik 23" descr="C:\Users\Zorn\AppData\Local\Microsoft\Windows\INetCache\Content.Word\sad(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9927" y="5755302"/>
            <a:ext cx="273600" cy="273600"/>
          </a:xfrm>
          <a:prstGeom prst="rect">
            <a:avLst/>
          </a:prstGeom>
          <a:noFill/>
          <a:ln>
            <a:noFill/>
          </a:ln>
        </p:spPr>
      </p:pic>
    </p:spTree>
    <p:extLst>
      <p:ext uri="{BB962C8B-B14F-4D97-AF65-F5344CB8AC3E}">
        <p14:creationId xmlns:p14="http://schemas.microsoft.com/office/powerpoint/2010/main" val="1925223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B: Der </a:t>
            </a:r>
            <a:r>
              <a:rPr lang="de-DE" sz="2400" dirty="0" smtClean="0"/>
              <a:t>Stakeholder</a:t>
            </a:r>
            <a:br>
              <a:rPr lang="de-DE" sz="2400" dirty="0" smtClean="0"/>
            </a:br>
            <a:r>
              <a:rPr lang="de-DE" sz="2400" dirty="0" smtClean="0"/>
              <a:t>Vorlage </a:t>
            </a:r>
            <a:r>
              <a:rPr lang="de-DE" sz="2400" dirty="0" err="1" smtClean="0"/>
              <a:t>Canvas</a:t>
            </a:r>
            <a:endParaRPr lang="de-DE" sz="2400" dirty="0"/>
          </a:p>
        </p:txBody>
      </p:sp>
      <p:grpSp>
        <p:nvGrpSpPr>
          <p:cNvPr id="35" name="Gruppieren 34"/>
          <p:cNvGrpSpPr/>
          <p:nvPr/>
        </p:nvGrpSpPr>
        <p:grpSpPr>
          <a:xfrm>
            <a:off x="3564630" y="902209"/>
            <a:ext cx="5492284" cy="5469561"/>
            <a:chOff x="3564630" y="902210"/>
            <a:chExt cx="5062740" cy="5053580"/>
          </a:xfrm>
        </p:grpSpPr>
        <p:grpSp>
          <p:nvGrpSpPr>
            <p:cNvPr id="36" name="Gruppieren 35"/>
            <p:cNvGrpSpPr/>
            <p:nvPr/>
          </p:nvGrpSpPr>
          <p:grpSpPr>
            <a:xfrm>
              <a:off x="3564630" y="902210"/>
              <a:ext cx="5062740" cy="5053580"/>
              <a:chOff x="3543457" y="925902"/>
              <a:chExt cx="5062740" cy="5053580"/>
            </a:xfrm>
          </p:grpSpPr>
          <p:sp>
            <p:nvSpPr>
              <p:cNvPr id="43" name="Ellipse 42"/>
              <p:cNvSpPr/>
              <p:nvPr/>
            </p:nvSpPr>
            <p:spPr bwMode="auto">
              <a:xfrm>
                <a:off x="3548477" y="939482"/>
                <a:ext cx="5040000" cy="504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4" name="Ellipse 43"/>
              <p:cNvSpPr/>
              <p:nvPr/>
            </p:nvSpPr>
            <p:spPr bwMode="auto">
              <a:xfrm>
                <a:off x="3818477" y="1209482"/>
                <a:ext cx="4500000" cy="450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5" name="Textfeld 44"/>
              <p:cNvSpPr txBox="1"/>
              <p:nvPr/>
            </p:nvSpPr>
            <p:spPr>
              <a:xfrm>
                <a:off x="5514191" y="92590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46" name="Textfeld 45"/>
              <p:cNvSpPr txBox="1"/>
              <p:nvPr/>
            </p:nvSpPr>
            <p:spPr>
              <a:xfrm rot="5400000">
                <a:off x="7913411"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47" name="Textfeld 46"/>
              <p:cNvSpPr txBox="1"/>
              <p:nvPr/>
            </p:nvSpPr>
            <p:spPr>
              <a:xfrm rot="16200000">
                <a:off x="3127670"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48" name="Textfeld 47"/>
              <p:cNvSpPr txBox="1"/>
              <p:nvPr/>
            </p:nvSpPr>
            <p:spPr>
              <a:xfrm rot="10800000">
                <a:off x="5514191" y="570248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pic>
            <p:nvPicPr>
              <p:cNvPr id="54" name="Grafik 53" descr="C:\Users\Zorn\AppData\Local\Microsoft\Windows\INetCache\Content.Word\check-lis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0693" y="5402652"/>
                <a:ext cx="252000" cy="252000"/>
              </a:xfrm>
              <a:prstGeom prst="rect">
                <a:avLst/>
              </a:prstGeom>
              <a:noFill/>
              <a:ln>
                <a:noFill/>
              </a:ln>
            </p:spPr>
          </p:pic>
          <p:cxnSp>
            <p:nvCxnSpPr>
              <p:cNvPr id="55" name="Gerader Verbinder 54"/>
              <p:cNvCxnSpPr>
                <a:stCxn id="44" idx="0"/>
              </p:cNvCxnSpPr>
              <p:nvPr/>
            </p:nvCxnSpPr>
            <p:spPr bwMode="auto">
              <a:xfrm>
                <a:off x="6068477" y="1209482"/>
                <a:ext cx="0" cy="225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39" name="Gerader Verbinder 38"/>
            <p:cNvCxnSpPr>
              <a:endCxn id="44" idx="5"/>
            </p:cNvCxnSpPr>
            <p:nvPr/>
          </p:nvCxnSpPr>
          <p:spPr bwMode="auto">
            <a:xfrm>
              <a:off x="6089650" y="3435790"/>
              <a:ext cx="1590990" cy="15909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Gerader Verbinder 39"/>
            <p:cNvCxnSpPr>
              <a:endCxn id="44" idx="3"/>
            </p:cNvCxnSpPr>
            <p:nvPr/>
          </p:nvCxnSpPr>
          <p:spPr bwMode="auto">
            <a:xfrm flipH="1">
              <a:off x="4498660" y="3435790"/>
              <a:ext cx="1590990" cy="159099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 name="Rechteck 40"/>
            <p:cNvSpPr/>
            <p:nvPr/>
          </p:nvSpPr>
          <p:spPr bwMode="auto">
            <a:xfrm>
              <a:off x="5933848" y="3279988"/>
              <a:ext cx="311604" cy="31160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42" name="Grafik 41"/>
            <p:cNvPicPr>
              <a:picLocks noChangeAspect="1"/>
            </p:cNvPicPr>
            <p:nvPr/>
          </p:nvPicPr>
          <p:blipFill rotWithShape="1">
            <a:blip r:embed="rId3"/>
            <a:srcRect r="16657"/>
            <a:stretch/>
          </p:blipFill>
          <p:spPr>
            <a:xfrm>
              <a:off x="5948262" y="3293451"/>
              <a:ext cx="282776" cy="284678"/>
            </a:xfrm>
            <a:prstGeom prst="rect">
              <a:avLst/>
            </a:prstGeom>
          </p:spPr>
        </p:pic>
      </p:grpSp>
      <p:pic>
        <p:nvPicPr>
          <p:cNvPr id="23" name="Grafik 22" descr="C:\Users\Zorn\AppData\Local\Microsoft\Windows\INetCache\Content.Word\smil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6000" y="3507967"/>
            <a:ext cx="273600" cy="273600"/>
          </a:xfrm>
          <a:prstGeom prst="rect">
            <a:avLst/>
          </a:prstGeom>
          <a:noFill/>
          <a:ln>
            <a:noFill/>
          </a:ln>
        </p:spPr>
      </p:pic>
      <p:pic>
        <p:nvPicPr>
          <p:cNvPr id="25" name="Grafik 24" descr="C:\Users\Zorn\AppData\Local\Microsoft\Windows\INetCache\Content.Word\sad(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4108" y="3507538"/>
            <a:ext cx="273600" cy="273600"/>
          </a:xfrm>
          <a:prstGeom prst="rect">
            <a:avLst/>
          </a:prstGeom>
          <a:noFill/>
          <a:ln>
            <a:noFill/>
          </a:ln>
        </p:spPr>
      </p:pic>
    </p:spTree>
    <p:extLst>
      <p:ext uri="{BB962C8B-B14F-4D97-AF65-F5344CB8AC3E}">
        <p14:creationId xmlns:p14="http://schemas.microsoft.com/office/powerpoint/2010/main" val="2374063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63084" y="4057453"/>
            <a:ext cx="10363200" cy="2240083"/>
          </a:xfrm>
        </p:spPr>
        <p:txBody>
          <a:bodyPr/>
          <a:lstStyle/>
          <a:p>
            <a:r>
              <a:rPr lang="de-DE" dirty="0" smtClean="0"/>
              <a:t>Value Mapping</a:t>
            </a:r>
            <a:br>
              <a:rPr lang="de-DE" dirty="0" smtClean="0"/>
            </a:br>
            <a:r>
              <a:rPr lang="de-DE" sz="2000" dirty="0" smtClean="0"/>
              <a:t>Value Map Canvas</a:t>
            </a:r>
            <a:br>
              <a:rPr lang="de-DE" sz="2000" dirty="0" smtClean="0"/>
            </a:br>
            <a:r>
              <a:rPr lang="de-DE" sz="2000" dirty="0" err="1" smtClean="0"/>
              <a:t>Sustainable</a:t>
            </a:r>
            <a:r>
              <a:rPr lang="de-DE" sz="2000" dirty="0" smtClean="0"/>
              <a:t> Value </a:t>
            </a:r>
            <a:r>
              <a:rPr lang="de-DE" sz="2000" dirty="0" err="1" smtClean="0"/>
              <a:t>proposition</a:t>
            </a:r>
            <a:r>
              <a:rPr lang="de-DE" sz="2000" dirty="0" smtClean="0"/>
              <a:t> </a:t>
            </a:r>
            <a:r>
              <a:rPr lang="de-DE" sz="2000" dirty="0" err="1" smtClean="0"/>
              <a:t>statement</a:t>
            </a:r>
            <a:r>
              <a:rPr lang="de-DE" dirty="0" smtClean="0"/>
              <a:t/>
            </a:r>
            <a:br>
              <a:rPr lang="de-DE" dirty="0" smtClean="0"/>
            </a:br>
            <a:r>
              <a:rPr lang="de-DE" dirty="0" smtClean="0"/>
              <a:t> </a:t>
            </a:r>
            <a:endParaRPr lang="de-DE" dirty="0"/>
          </a:p>
        </p:txBody>
      </p:sp>
    </p:spTree>
    <p:extLst>
      <p:ext uri="{BB962C8B-B14F-4D97-AF65-F5344CB8AC3E}">
        <p14:creationId xmlns:p14="http://schemas.microsoft.com/office/powerpoint/2010/main" val="2245045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Value Mapping </a:t>
            </a:r>
            <a:br>
              <a:rPr lang="de-DE" sz="2400" dirty="0" smtClean="0"/>
            </a:br>
            <a:r>
              <a:rPr lang="de-DE" sz="2400" dirty="0" smtClean="0"/>
              <a:t>Value Map </a:t>
            </a:r>
            <a:r>
              <a:rPr lang="de-DE" sz="2400" dirty="0" err="1" smtClean="0"/>
              <a:t>Canvas</a:t>
            </a:r>
            <a:endParaRPr lang="de-DE" sz="2400" dirty="0"/>
          </a:p>
        </p:txBody>
      </p:sp>
      <p:sp>
        <p:nvSpPr>
          <p:cNvPr id="31" name="Textfeld 30"/>
          <p:cNvSpPr txBox="1"/>
          <p:nvPr/>
        </p:nvSpPr>
        <p:spPr>
          <a:xfrm>
            <a:off x="4116000" y="5645625"/>
            <a:ext cx="3960000" cy="338554"/>
          </a:xfrm>
          <a:prstGeom prst="rect">
            <a:avLst/>
          </a:prstGeom>
          <a:noFill/>
        </p:spPr>
        <p:txBody>
          <a:bodyPr wrap="square" rtlCol="0">
            <a:spAutoFit/>
          </a:bodyPr>
          <a:lstStyle/>
          <a:p>
            <a:pPr algn="ctr"/>
            <a:r>
              <a:rPr lang="de-DE" sz="1600" dirty="0" smtClean="0">
                <a:latin typeface="Calibri" panose="020F0502020204030204" pitchFamily="34" charset="0"/>
                <a:cs typeface="Calibri" panose="020F0502020204030204" pitchFamily="34" charset="0"/>
              </a:rPr>
              <a:t>Value Map Canvas</a:t>
            </a:r>
            <a:endParaRPr lang="de-DE" sz="1600" dirty="0">
              <a:latin typeface="Calibri" panose="020F0502020204030204" pitchFamily="34" charset="0"/>
              <a:cs typeface="Calibri" panose="020F0502020204030204" pitchFamily="34" charset="0"/>
            </a:endParaRPr>
          </a:p>
        </p:txBody>
      </p:sp>
      <p:grpSp>
        <p:nvGrpSpPr>
          <p:cNvPr id="47" name="Gruppieren 46"/>
          <p:cNvGrpSpPr/>
          <p:nvPr/>
        </p:nvGrpSpPr>
        <p:grpSpPr>
          <a:xfrm>
            <a:off x="4116000" y="1449000"/>
            <a:ext cx="3960000" cy="3960001"/>
            <a:chOff x="5419725" y="1510911"/>
            <a:chExt cx="3960000" cy="3960001"/>
          </a:xfrm>
        </p:grpSpPr>
        <p:cxnSp>
          <p:nvCxnSpPr>
            <p:cNvPr id="12" name="Gerader Verbinder 11"/>
            <p:cNvCxnSpPr/>
            <p:nvPr/>
          </p:nvCxnSpPr>
          <p:spPr bwMode="auto">
            <a:xfrm>
              <a:off x="5419725" y="1510911"/>
              <a:ext cx="1980000" cy="198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4" name="Gerader Verbinder 33"/>
            <p:cNvCxnSpPr/>
            <p:nvPr/>
          </p:nvCxnSpPr>
          <p:spPr bwMode="auto">
            <a:xfrm flipV="1">
              <a:off x="5419725" y="3490911"/>
              <a:ext cx="1980000" cy="19800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9" name="Gerader Verbinder 38"/>
            <p:cNvCxnSpPr/>
            <p:nvPr/>
          </p:nvCxnSpPr>
          <p:spPr bwMode="auto">
            <a:xfrm>
              <a:off x="7399725" y="3490911"/>
              <a:ext cx="198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Rechteck 2"/>
            <p:cNvSpPr/>
            <p:nvPr/>
          </p:nvSpPr>
          <p:spPr bwMode="auto">
            <a:xfrm>
              <a:off x="5419725" y="1510911"/>
              <a:ext cx="3960000" cy="396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40" name="Rechteck 39"/>
            <p:cNvSpPr/>
            <p:nvPr/>
          </p:nvSpPr>
          <p:spPr bwMode="auto">
            <a:xfrm>
              <a:off x="7075012" y="3162299"/>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42" name="Grafik 41" descr="C:\Users\Zorn\AppData\Local\Microsoft\Windows\INetCache\Content.Word\gift-box.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7624" y="3184911"/>
              <a:ext cx="612000" cy="612000"/>
            </a:xfrm>
            <a:prstGeom prst="rect">
              <a:avLst/>
            </a:prstGeom>
            <a:noFill/>
            <a:ln>
              <a:noFill/>
            </a:ln>
          </p:spPr>
        </p:pic>
        <p:pic>
          <p:nvPicPr>
            <p:cNvPr id="43" name="Grafik 42" descr="C:\Users\Zorn\AppData\Local\Microsoft\Windows\INetCache\Content.Word\drug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624" y="4058282"/>
              <a:ext cx="612000" cy="612000"/>
            </a:xfrm>
            <a:prstGeom prst="rect">
              <a:avLst/>
            </a:prstGeom>
            <a:noFill/>
            <a:ln>
              <a:noFill/>
            </a:ln>
          </p:spPr>
        </p:pic>
        <p:pic>
          <p:nvPicPr>
            <p:cNvPr id="1026" name="Picture 2" descr="diagr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624" y="2081835"/>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uppieren 43"/>
            <p:cNvGrpSpPr/>
            <p:nvPr/>
          </p:nvGrpSpPr>
          <p:grpSpPr>
            <a:xfrm>
              <a:off x="5731792" y="3136683"/>
              <a:ext cx="612000" cy="706689"/>
              <a:chOff x="5483680" y="3042878"/>
              <a:chExt cx="612000" cy="706689"/>
            </a:xfrm>
          </p:grpSpPr>
          <p:pic>
            <p:nvPicPr>
              <p:cNvPr id="45" name="Grafik 44" descr="C:\Users\Zorn\AppData\Local\Microsoft\Windows\INetCache\Content.Word\shopping-car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46" name="Grafik 45" descr="C:\Users\Zorn\AppData\Local\Microsoft\Windows\INetCache\Content.Word\tools.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sp>
          <p:nvSpPr>
            <p:cNvPr id="48" name="Textfeld 47"/>
            <p:cNvSpPr txBox="1"/>
            <p:nvPr/>
          </p:nvSpPr>
          <p:spPr>
            <a:xfrm>
              <a:off x="7815294" y="2745919"/>
              <a:ext cx="1127813" cy="253916"/>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Gewinnerzeuger</a:t>
              </a:r>
              <a:endParaRPr lang="de-DE" sz="700" dirty="0">
                <a:latin typeface="Calibri" panose="020F0502020204030204" pitchFamily="34" charset="0"/>
                <a:cs typeface="Calibri" panose="020F0502020204030204" pitchFamily="34" charset="0"/>
              </a:endParaRPr>
            </a:p>
          </p:txBody>
        </p:sp>
        <p:sp>
          <p:nvSpPr>
            <p:cNvPr id="49" name="Textfeld 48"/>
            <p:cNvSpPr txBox="1"/>
            <p:nvPr/>
          </p:nvSpPr>
          <p:spPr>
            <a:xfrm>
              <a:off x="7930198" y="4728100"/>
              <a:ext cx="89800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Problemlöser</a:t>
              </a:r>
              <a:endParaRPr lang="de-DE" sz="1000" dirty="0">
                <a:latin typeface="Calibri" panose="020F0502020204030204" pitchFamily="34" charset="0"/>
                <a:cs typeface="Calibri" panose="020F0502020204030204" pitchFamily="34" charset="0"/>
              </a:endParaRPr>
            </a:p>
          </p:txBody>
        </p:sp>
        <p:sp>
          <p:nvSpPr>
            <p:cNvPr id="50" name="Textfeld 49"/>
            <p:cNvSpPr txBox="1"/>
            <p:nvPr/>
          </p:nvSpPr>
          <p:spPr>
            <a:xfrm>
              <a:off x="5685618" y="3848846"/>
              <a:ext cx="793807"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Produkte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Services</a:t>
              </a:r>
              <a:endParaRPr lang="de-DE" sz="1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3839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Value Mapping</a:t>
            </a:r>
            <a:br>
              <a:rPr lang="de-DE" sz="2400" dirty="0"/>
            </a:br>
            <a:r>
              <a:rPr lang="de-DE" sz="2400" dirty="0"/>
              <a:t>Ihre Produkte </a:t>
            </a:r>
            <a:r>
              <a:rPr lang="de-DE" sz="2400" dirty="0">
                <a:solidFill>
                  <a:schemeClr val="tx1"/>
                </a:solidFill>
              </a:rPr>
              <a:t>und Services für Kunden</a:t>
            </a:r>
            <a:endParaRPr lang="de-DE" sz="2400" dirty="0"/>
          </a:p>
        </p:txBody>
      </p:sp>
      <p:sp>
        <p:nvSpPr>
          <p:cNvPr id="3" name="Inhaltsplatzhalter 2"/>
          <p:cNvSpPr>
            <a:spLocks noGrp="1"/>
          </p:cNvSpPr>
          <p:nvPr>
            <p:ph idx="1"/>
          </p:nvPr>
        </p:nvSpPr>
        <p:spPr>
          <a:xfrm>
            <a:off x="520699" y="1220998"/>
            <a:ext cx="11164551" cy="5241585"/>
          </a:xfrm>
        </p:spPr>
        <p:txBody>
          <a:bodyPr/>
          <a:lstStyle/>
          <a:p>
            <a:pPr marL="0" indent="0" algn="just">
              <a:spcAft>
                <a:spcPts val="300"/>
              </a:spcAft>
              <a:buNone/>
            </a:pPr>
            <a:r>
              <a:rPr lang="de-DE" b="1" dirty="0"/>
              <a:t>Aufgabe: </a:t>
            </a:r>
            <a:r>
              <a:rPr lang="de-DE" dirty="0"/>
              <a:t>Führen Sie alle </a:t>
            </a:r>
            <a:r>
              <a:rPr lang="de-DE" b="1" dirty="0"/>
              <a:t>Produkte und Services </a:t>
            </a:r>
            <a:r>
              <a:rPr lang="de-DE" dirty="0"/>
              <a:t>(P&amp;S) auf, um die herum Ihre </a:t>
            </a:r>
            <a:r>
              <a:rPr lang="de-DE" b="1" dirty="0"/>
              <a:t>Value Proposition </a:t>
            </a:r>
            <a:r>
              <a:rPr lang="de-DE" dirty="0"/>
              <a:t>(Nutzenversprechen) aufgebaut ist. Welche </a:t>
            </a:r>
            <a:r>
              <a:rPr lang="de-DE" dirty="0" smtClean="0"/>
              <a:t>P&amp;S bieten </a:t>
            </a:r>
            <a:r>
              <a:rPr lang="de-DE" dirty="0"/>
              <a:t>Sie an, die Ihren Kunden dabei </a:t>
            </a:r>
            <a:r>
              <a:rPr lang="de-DE" dirty="0" smtClean="0"/>
              <a:t>helfen, </a:t>
            </a:r>
            <a:r>
              <a:rPr lang="de-DE" dirty="0"/>
              <a:t>entweder einen funktionellen</a:t>
            </a:r>
            <a:r>
              <a:rPr lang="de-DE" dirty="0" smtClean="0"/>
              <a:t>, </a:t>
            </a:r>
            <a:r>
              <a:rPr lang="de-DE" dirty="0"/>
              <a:t>sozialen oder emotionalen Job zu erfüllen, bzw. ein grundlegendes Bedürfnis zu stillen?</a:t>
            </a:r>
          </a:p>
          <a:p>
            <a:pPr marL="0" indent="0">
              <a:spcAft>
                <a:spcPts val="300"/>
              </a:spcAft>
              <a:buNone/>
            </a:pPr>
            <a:r>
              <a:rPr lang="de-DE" dirty="0"/>
              <a:t>P&amp;S können </a:t>
            </a:r>
            <a:r>
              <a:rPr lang="de-DE" i="1" dirty="0"/>
              <a:t>greifbar/fühlbar</a:t>
            </a:r>
            <a:r>
              <a:rPr lang="de-DE" dirty="0"/>
              <a:t> sein (gefertigte Ware oder face-</a:t>
            </a:r>
            <a:r>
              <a:rPr lang="de-DE" dirty="0" err="1"/>
              <a:t>to</a:t>
            </a:r>
            <a:r>
              <a:rPr lang="de-DE" dirty="0"/>
              <a:t>-face Kundenservice), </a:t>
            </a:r>
            <a:r>
              <a:rPr lang="de-DE" i="1" dirty="0"/>
              <a:t>digital/virtuell </a:t>
            </a:r>
            <a:r>
              <a:rPr lang="de-DE" dirty="0"/>
              <a:t>sein (Downloads, Online-Empfehlungen), </a:t>
            </a:r>
            <a:r>
              <a:rPr lang="de-DE" i="1" dirty="0"/>
              <a:t>immateriell</a:t>
            </a:r>
            <a:r>
              <a:rPr lang="de-DE" dirty="0"/>
              <a:t> sein (Copyrights, Qualitätssicherungen) oder </a:t>
            </a:r>
            <a:r>
              <a:rPr lang="de-DE" i="1" dirty="0"/>
              <a:t>finanziell</a:t>
            </a:r>
            <a:r>
              <a:rPr lang="de-DE" dirty="0"/>
              <a:t> (Investmentfonds, Finanzierungsdienstleistungen) sein</a:t>
            </a:r>
            <a:r>
              <a:rPr lang="de-DE" dirty="0" smtClean="0"/>
              <a:t>.</a:t>
            </a:r>
          </a:p>
          <a:p>
            <a:pPr marL="0" indent="0">
              <a:spcAft>
                <a:spcPts val="300"/>
              </a:spcAft>
              <a:buNone/>
            </a:pPr>
            <a:r>
              <a:rPr lang="de-DE" dirty="0"/>
              <a:t>Priorisieren </a:t>
            </a:r>
            <a:r>
              <a:rPr lang="de-DE" dirty="0" smtClean="0"/>
              <a:t>Sie im Anschluss </a:t>
            </a:r>
            <a:r>
              <a:rPr lang="de-DE" dirty="0"/>
              <a:t>alle Ihre P&amp;S nach der Bedeutung für die jeweiligen </a:t>
            </a:r>
            <a:r>
              <a:rPr lang="de-DE" dirty="0" smtClean="0"/>
              <a:t>Kundenaufgaben bzw. -jobs</a:t>
            </a:r>
            <a:r>
              <a:rPr lang="de-DE" dirty="0"/>
              <a:t>. Sind sie entscheidend oder eher optional</a:t>
            </a:r>
            <a:r>
              <a:rPr lang="de-DE" dirty="0" smtClean="0"/>
              <a:t>?</a:t>
            </a:r>
            <a:endParaRPr lang="de-DE" b="1" dirty="0" smtClean="0"/>
          </a:p>
          <a:p>
            <a:pPr marL="0" indent="0" algn="just">
              <a:spcAft>
                <a:spcPts val="600"/>
              </a:spcAft>
              <a:buNone/>
            </a:pPr>
            <a:endParaRPr lang="de-DE" b="1" dirty="0" smtClean="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sz="1600" b="1" dirty="0" smtClean="0"/>
          </a:p>
          <a:p>
            <a:pPr marL="0" indent="0" algn="just">
              <a:spcAft>
                <a:spcPts val="600"/>
              </a:spcAft>
              <a:buNone/>
            </a:pPr>
            <a:endParaRPr lang="de-DE" sz="1600" b="1" dirty="0"/>
          </a:p>
        </p:txBody>
      </p:sp>
      <p:sp>
        <p:nvSpPr>
          <p:cNvPr id="18" name="Rechteck 17"/>
          <p:cNvSpPr/>
          <p:nvPr/>
        </p:nvSpPr>
        <p:spPr bwMode="auto">
          <a:xfrm>
            <a:off x="1504884" y="2849412"/>
            <a:ext cx="10050000" cy="43063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ts val="300"/>
              </a:spcAft>
              <a:buClrTx/>
              <a:buSzTx/>
              <a:buFont typeface="Times" charset="0"/>
              <a:buNone/>
              <a:tabLs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Alle Produkte und Ser</a:t>
            </a:r>
            <a:r>
              <a:rPr lang="de-DE" sz="1600" dirty="0" smtClean="0">
                <a:latin typeface="Calibri" panose="020F0502020204030204" pitchFamily="34" charset="0"/>
                <a:cs typeface="Calibri" panose="020F0502020204030204" pitchFamily="34" charset="0"/>
              </a:rPr>
              <a:t>vices Ihres Nutzenversprechens</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Textfeld 9"/>
          <p:cNvSpPr txBox="1"/>
          <p:nvPr/>
        </p:nvSpPr>
        <p:spPr>
          <a:xfrm>
            <a:off x="520700" y="5194536"/>
            <a:ext cx="11034184" cy="1294200"/>
          </a:xfrm>
          <a:prstGeom prst="rect">
            <a:avLst/>
          </a:prstGeom>
          <a:noFill/>
        </p:spPr>
        <p:txBody>
          <a:bodyPr wrap="square" rtlCol="0">
            <a:spAutoFit/>
          </a:bodyPr>
          <a:lstStyle/>
          <a:p>
            <a:pPr lvl="0" eaLnBrk="1" hangingPunct="1">
              <a:spcBef>
                <a:spcPts val="0"/>
              </a:spcBef>
              <a:spcAft>
                <a:spcPts val="300"/>
              </a:spcAft>
            </a:pPr>
            <a:r>
              <a:rPr lang="de-DE" kern="0" dirty="0">
                <a:solidFill>
                  <a:srgbClr val="006600"/>
                </a:solidFill>
                <a:latin typeface="Calibri"/>
              </a:rPr>
              <a:t>Nachhaltigkeit:</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Was ist </a:t>
            </a:r>
            <a:r>
              <a:rPr lang="de-DE" b="0" kern="0" dirty="0" smtClean="0">
                <a:solidFill>
                  <a:srgbClr val="006600"/>
                </a:solidFill>
                <a:latin typeface="Calibri"/>
              </a:rPr>
              <a:t>an </a:t>
            </a:r>
            <a:r>
              <a:rPr lang="de-DE" b="0" kern="0" dirty="0">
                <a:solidFill>
                  <a:srgbClr val="006600"/>
                </a:solidFill>
                <a:latin typeface="Calibri"/>
              </a:rPr>
              <a:t>Ihren P&amp;S nachhaltig bzw. kann nachhaltig gestaltet werden und welche Konsequenzen hat das für Ihr Nutzenversprechen?</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Was wären positive sowie negative Auswirkungen ökonomischer, sozialer oder ökologischer Nachhaltigkeit, wenn Sie Aspekte der Nachhaltigkeit entlang Ihrer Wertschöpfung berücksichtigen</a:t>
            </a:r>
            <a:r>
              <a:rPr lang="de-DE" b="0" kern="0" dirty="0" smtClean="0">
                <a:solidFill>
                  <a:srgbClr val="006600"/>
                </a:solidFill>
                <a:latin typeface="Calibri"/>
              </a:rPr>
              <a:t>? </a:t>
            </a:r>
            <a:endParaRPr lang="de-DE" b="0" kern="0" dirty="0">
              <a:solidFill>
                <a:srgbClr val="006600"/>
              </a:solidFill>
              <a:latin typeface="Calibri"/>
            </a:endParaRPr>
          </a:p>
          <a:p>
            <a:pPr algn="l"/>
            <a:endParaRPr lang="de-DE" dirty="0">
              <a:latin typeface="Calibri" panose="020F0502020204030204" pitchFamily="34" charset="0"/>
              <a:cs typeface="Calibri" panose="020F0502020204030204" pitchFamily="34" charset="0"/>
            </a:endParaRPr>
          </a:p>
        </p:txBody>
      </p:sp>
      <p:sp>
        <p:nvSpPr>
          <p:cNvPr id="11" name="Textfeld 10"/>
          <p:cNvSpPr txBox="1"/>
          <p:nvPr/>
        </p:nvSpPr>
        <p:spPr>
          <a:xfrm>
            <a:off x="520700" y="2910843"/>
            <a:ext cx="984183" cy="307777"/>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Ihre P&amp;S</a:t>
            </a:r>
            <a:endParaRPr lang="de-DE" dirty="0">
              <a:latin typeface="Calibri" panose="020F0502020204030204" pitchFamily="34" charset="0"/>
              <a:cs typeface="Calibri" panose="020F0502020204030204" pitchFamily="34" charset="0"/>
            </a:endParaRPr>
          </a:p>
        </p:txBody>
      </p:sp>
      <p:sp>
        <p:nvSpPr>
          <p:cNvPr id="21" name="Ellipse 20"/>
          <p:cNvSpPr/>
          <p:nvPr/>
        </p:nvSpPr>
        <p:spPr bwMode="auto">
          <a:xfrm>
            <a:off x="1895375" y="3579592"/>
            <a:ext cx="1530193" cy="1530193"/>
          </a:xfrm>
          <a:prstGeom prst="ellipse">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4" name="Textfeld 23"/>
          <p:cNvSpPr txBox="1"/>
          <p:nvPr/>
        </p:nvSpPr>
        <p:spPr>
          <a:xfrm>
            <a:off x="1961694" y="3695475"/>
            <a:ext cx="1397555" cy="1169551"/>
          </a:xfrm>
          <a:prstGeom prst="rect">
            <a:avLst/>
          </a:prstGeom>
          <a:noFill/>
        </p:spPr>
        <p:txBody>
          <a:bodyPr wrap="square" rtlCol="0">
            <a:spAutoFit/>
          </a:bodyPr>
          <a:lstStyle/>
          <a:p>
            <a:pPr algn="ctr">
              <a:spcAft>
                <a:spcPts val="300"/>
              </a:spcAft>
            </a:pPr>
            <a:r>
              <a:rPr lang="de-DE" dirty="0" smtClean="0">
                <a:latin typeface="Calibri" panose="020F0502020204030204" pitchFamily="34" charset="0"/>
                <a:cs typeface="Calibri" panose="020F0502020204030204" pitchFamily="34" charset="0"/>
              </a:rPr>
              <a:t>Buyer: </a:t>
            </a:r>
            <a:br>
              <a:rPr lang="de-DE" dirty="0" smtClean="0">
                <a:latin typeface="Calibri" panose="020F0502020204030204" pitchFamily="34" charset="0"/>
                <a:cs typeface="Calibri" panose="020F0502020204030204" pitchFamily="34" charset="0"/>
              </a:rPr>
            </a:br>
            <a:r>
              <a:rPr lang="de-DE" b="0" dirty="0" smtClean="0">
                <a:latin typeface="Calibri" panose="020F0502020204030204" pitchFamily="34" charset="0"/>
                <a:cs typeface="Calibri" panose="020F0502020204030204" pitchFamily="34" charset="0"/>
              </a:rPr>
              <a:t>P&amp;S, die Kunden rund um einen Einkauf unterstützen</a:t>
            </a:r>
            <a:endParaRPr lang="de-DE" b="0" dirty="0">
              <a:latin typeface="Calibri" panose="020F0502020204030204" pitchFamily="34" charset="0"/>
              <a:cs typeface="Calibri" panose="020F0502020204030204" pitchFamily="34" charset="0"/>
            </a:endParaRPr>
          </a:p>
        </p:txBody>
      </p:sp>
      <p:sp>
        <p:nvSpPr>
          <p:cNvPr id="25" name="Ellipse 24"/>
          <p:cNvSpPr/>
          <p:nvPr/>
        </p:nvSpPr>
        <p:spPr bwMode="auto">
          <a:xfrm>
            <a:off x="5470025" y="3579592"/>
            <a:ext cx="1530193" cy="1530193"/>
          </a:xfrm>
          <a:prstGeom prst="ellipse">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 name="Ellipse 25"/>
          <p:cNvSpPr/>
          <p:nvPr/>
        </p:nvSpPr>
        <p:spPr bwMode="auto">
          <a:xfrm>
            <a:off x="9116541" y="3579592"/>
            <a:ext cx="1530193" cy="1530193"/>
          </a:xfrm>
          <a:prstGeom prst="ellipse">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7" name="Textfeld 26"/>
          <p:cNvSpPr txBox="1"/>
          <p:nvPr/>
        </p:nvSpPr>
        <p:spPr>
          <a:xfrm>
            <a:off x="5536344" y="3685609"/>
            <a:ext cx="1397555" cy="1208023"/>
          </a:xfrm>
          <a:prstGeom prst="rect">
            <a:avLst/>
          </a:prstGeom>
          <a:noFill/>
        </p:spPr>
        <p:txBody>
          <a:bodyPr wrap="square" rtlCol="0">
            <a:spAutoFit/>
          </a:bodyPr>
          <a:lstStyle/>
          <a:p>
            <a:pPr algn="ctr">
              <a:spcAft>
                <a:spcPts val="300"/>
              </a:spcAft>
            </a:pPr>
            <a:r>
              <a:rPr lang="de-DE" dirty="0" smtClean="0">
                <a:latin typeface="Calibri" panose="020F0502020204030204" pitchFamily="34" charset="0"/>
                <a:cs typeface="Calibri" panose="020F0502020204030204" pitchFamily="34" charset="0"/>
              </a:rPr>
              <a:t>Co-</a:t>
            </a:r>
            <a:r>
              <a:rPr lang="de-DE" dirty="0" err="1" smtClean="0">
                <a:latin typeface="Calibri" panose="020F0502020204030204" pitchFamily="34" charset="0"/>
                <a:cs typeface="Calibri" panose="020F0502020204030204" pitchFamily="34" charset="0"/>
              </a:rPr>
              <a:t>creator</a:t>
            </a:r>
            <a:r>
              <a:rPr lang="de-DE" dirty="0" smtClean="0">
                <a:latin typeface="Calibri" panose="020F0502020204030204" pitchFamily="34" charset="0"/>
                <a:cs typeface="Calibri" panose="020F0502020204030204" pitchFamily="34" charset="0"/>
              </a:rPr>
              <a:t>:</a:t>
            </a:r>
          </a:p>
          <a:p>
            <a:pPr algn="ctr"/>
            <a:r>
              <a:rPr lang="de-DE" b="0" dirty="0" smtClean="0">
                <a:latin typeface="Calibri" panose="020F0502020204030204" pitchFamily="34" charset="0"/>
                <a:cs typeface="Calibri" panose="020F0502020204030204" pitchFamily="34" charset="0"/>
              </a:rPr>
              <a:t>P&amp;S, die Kunden beim </a:t>
            </a:r>
            <a:r>
              <a:rPr lang="de-DE" b="0" kern="0" dirty="0" smtClean="0">
                <a:solidFill>
                  <a:srgbClr val="000000"/>
                </a:solidFill>
                <a:latin typeface="Calibri"/>
              </a:rPr>
              <a:t>Mitgestalten </a:t>
            </a:r>
            <a:r>
              <a:rPr lang="de-DE" b="0" dirty="0">
                <a:latin typeface="Calibri" panose="020F0502020204030204" pitchFamily="34" charset="0"/>
                <a:cs typeface="Calibri" panose="020F0502020204030204" pitchFamily="34" charset="0"/>
              </a:rPr>
              <a:t>unterstützen</a:t>
            </a:r>
          </a:p>
        </p:txBody>
      </p:sp>
      <p:sp>
        <p:nvSpPr>
          <p:cNvPr id="28" name="Textfeld 27"/>
          <p:cNvSpPr txBox="1"/>
          <p:nvPr/>
        </p:nvSpPr>
        <p:spPr>
          <a:xfrm>
            <a:off x="9182859" y="3685609"/>
            <a:ext cx="1397555" cy="1208023"/>
          </a:xfrm>
          <a:prstGeom prst="rect">
            <a:avLst/>
          </a:prstGeom>
          <a:noFill/>
        </p:spPr>
        <p:txBody>
          <a:bodyPr wrap="square" rtlCol="0">
            <a:spAutoFit/>
          </a:bodyPr>
          <a:lstStyle/>
          <a:p>
            <a:pPr algn="ctr">
              <a:spcAft>
                <a:spcPts val="300"/>
              </a:spcAft>
            </a:pPr>
            <a:r>
              <a:rPr lang="de-DE" dirty="0" err="1" smtClean="0">
                <a:latin typeface="Calibri" panose="020F0502020204030204" pitchFamily="34" charset="0"/>
                <a:cs typeface="Calibri" panose="020F0502020204030204" pitchFamily="34" charset="0"/>
              </a:rPr>
              <a:t>Transferrer</a:t>
            </a:r>
            <a:r>
              <a:rPr lang="de-DE" dirty="0" smtClean="0">
                <a:latin typeface="Calibri" panose="020F0502020204030204" pitchFamily="34" charset="0"/>
                <a:cs typeface="Calibri" panose="020F0502020204030204" pitchFamily="34" charset="0"/>
              </a:rPr>
              <a:t>:</a:t>
            </a:r>
            <a:endParaRPr lang="de-DE" dirty="0">
              <a:latin typeface="Calibri" panose="020F0502020204030204" pitchFamily="34" charset="0"/>
              <a:cs typeface="Calibri" panose="020F0502020204030204" pitchFamily="34" charset="0"/>
            </a:endParaRPr>
          </a:p>
          <a:p>
            <a:pPr algn="ctr"/>
            <a:r>
              <a:rPr lang="de-DE" b="0" dirty="0" smtClean="0">
                <a:latin typeface="Calibri" panose="020F0502020204030204" pitchFamily="34" charset="0"/>
                <a:cs typeface="Calibri" panose="020F0502020204030204" pitchFamily="34" charset="0"/>
              </a:rPr>
              <a:t>P&amp;S, die Kunden zum Ende des Lebenszyklus </a:t>
            </a:r>
            <a:r>
              <a:rPr lang="de-DE" b="0" dirty="0">
                <a:latin typeface="Calibri" panose="020F0502020204030204" pitchFamily="34" charset="0"/>
                <a:cs typeface="Calibri" panose="020F0502020204030204" pitchFamily="34" charset="0"/>
              </a:rPr>
              <a:t>unterstützen</a:t>
            </a:r>
          </a:p>
        </p:txBody>
      </p:sp>
      <p:sp>
        <p:nvSpPr>
          <p:cNvPr id="29" name="Textfeld 28"/>
          <p:cNvSpPr txBox="1"/>
          <p:nvPr/>
        </p:nvSpPr>
        <p:spPr>
          <a:xfrm>
            <a:off x="520700" y="3975356"/>
            <a:ext cx="984183" cy="738664"/>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Neben-produkte &amp;-services</a:t>
            </a:r>
            <a:endParaRPr lang="de-DE" dirty="0">
              <a:latin typeface="Calibri" panose="020F0502020204030204" pitchFamily="34" charset="0"/>
              <a:cs typeface="Calibri" panose="020F0502020204030204" pitchFamily="34" charset="0"/>
            </a:endParaRPr>
          </a:p>
        </p:txBody>
      </p:sp>
      <p:grpSp>
        <p:nvGrpSpPr>
          <p:cNvPr id="31" name="Gruppieren 30"/>
          <p:cNvGrpSpPr/>
          <p:nvPr/>
        </p:nvGrpSpPr>
        <p:grpSpPr>
          <a:xfrm>
            <a:off x="11143050" y="288397"/>
            <a:ext cx="612000" cy="706689"/>
            <a:chOff x="10034734" y="319650"/>
            <a:chExt cx="612000" cy="706689"/>
          </a:xfrm>
        </p:grpSpPr>
        <p:pic>
          <p:nvPicPr>
            <p:cNvPr id="32" name="Grafik 31" descr="C:\Users\Zorn\AppData\Local\Microsoft\Windows\INetCache\Content.Word\shopping-car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734" y="414339"/>
              <a:ext cx="612000" cy="612000"/>
            </a:xfrm>
            <a:prstGeom prst="rect">
              <a:avLst/>
            </a:prstGeom>
            <a:noFill/>
            <a:ln>
              <a:noFill/>
            </a:ln>
          </p:spPr>
        </p:pic>
        <p:pic>
          <p:nvPicPr>
            <p:cNvPr id="33" name="Grafik 32" descr="C:\Users\Zorn\AppData\Local\Microsoft\Windows\INetCache\Content.Word\tool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3993" y="319650"/>
              <a:ext cx="382942" cy="382942"/>
            </a:xfrm>
            <a:prstGeom prst="rect">
              <a:avLst/>
            </a:prstGeom>
            <a:noFill/>
            <a:ln>
              <a:noFill/>
            </a:ln>
          </p:spPr>
        </p:pic>
      </p:grpSp>
    </p:spTree>
    <p:extLst>
      <p:ext uri="{BB962C8B-B14F-4D97-AF65-F5344CB8AC3E}">
        <p14:creationId xmlns:p14="http://schemas.microsoft.com/office/powerpoint/2010/main" val="276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21" grpId="0" animBg="1"/>
      <p:bldP spid="24" grpId="0"/>
      <p:bldP spid="25" grpId="0" animBg="1"/>
      <p:bldP spid="26" grpId="0" animBg="1"/>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Das </a:t>
            </a:r>
            <a:r>
              <a:rPr lang="de-DE" sz="2400" dirty="0" err="1"/>
              <a:t>Workshopkonzept</a:t>
            </a:r>
            <a:r>
              <a:rPr lang="de-DE" sz="2400" dirty="0"/>
              <a:t> als Agenda</a:t>
            </a:r>
          </a:p>
        </p:txBody>
      </p:sp>
      <p:sp>
        <p:nvSpPr>
          <p:cNvPr id="7" name="Inhaltsplatzhalter 6"/>
          <p:cNvSpPr>
            <a:spLocks noGrp="1"/>
          </p:cNvSpPr>
          <p:nvPr>
            <p:ph sz="quarter" idx="4"/>
          </p:nvPr>
        </p:nvSpPr>
        <p:spPr>
          <a:xfrm>
            <a:off x="3401484" y="1432017"/>
            <a:ext cx="5389033" cy="3768634"/>
          </a:xfrm>
          <a:ln>
            <a:solidFill>
              <a:srgbClr val="9BBE3D"/>
            </a:solidFill>
          </a:ln>
        </p:spPr>
        <p:txBody>
          <a:bodyPr/>
          <a:lstStyle/>
          <a:p>
            <a:pPr>
              <a:spcBef>
                <a:spcPts val="0"/>
              </a:spcBef>
              <a:spcAft>
                <a:spcPts val="300"/>
              </a:spcAft>
              <a:buFont typeface="+mj-lt"/>
              <a:buAutoNum type="arabicPeriod"/>
            </a:pPr>
            <a:r>
              <a:rPr lang="de-DE" sz="1600" dirty="0" smtClean="0"/>
              <a:t>Sustainability Basics</a:t>
            </a:r>
          </a:p>
          <a:p>
            <a:pPr lvl="1">
              <a:spcBef>
                <a:spcPts val="0"/>
              </a:spcBef>
              <a:spcAft>
                <a:spcPts val="300"/>
              </a:spcAft>
              <a:buFont typeface="Courier New" panose="02070309020205020404" pitchFamily="49" charset="0"/>
              <a:buChar char="o"/>
            </a:pPr>
            <a:r>
              <a:rPr lang="de-DE" sz="1200" dirty="0" smtClean="0"/>
              <a:t>Kurzvorstellung der Grundlagen</a:t>
            </a:r>
          </a:p>
          <a:p>
            <a:pPr>
              <a:spcBef>
                <a:spcPts val="0"/>
              </a:spcBef>
              <a:spcAft>
                <a:spcPts val="300"/>
              </a:spcAft>
              <a:buFont typeface="+mj-lt"/>
              <a:buAutoNum type="arabicPeriod"/>
            </a:pPr>
            <a:r>
              <a:rPr lang="de-DE" sz="1600" dirty="0" smtClean="0"/>
              <a:t>Stakeholder </a:t>
            </a:r>
            <a:r>
              <a:rPr lang="de-DE" sz="1600" dirty="0"/>
              <a:t>Mapping </a:t>
            </a:r>
          </a:p>
          <a:p>
            <a:pPr lvl="1">
              <a:spcBef>
                <a:spcPts val="0"/>
              </a:spcBef>
              <a:spcAft>
                <a:spcPts val="300"/>
              </a:spcAft>
              <a:buFont typeface="Courier New" panose="02070309020205020404" pitchFamily="49" charset="0"/>
              <a:buChar char="o"/>
            </a:pPr>
            <a:r>
              <a:rPr lang="de-DE" sz="1200" dirty="0" smtClean="0"/>
              <a:t>Brainstorming der Stakeholder</a:t>
            </a:r>
            <a:endParaRPr lang="de-DE" sz="1200" dirty="0"/>
          </a:p>
          <a:p>
            <a:pPr lvl="1">
              <a:spcBef>
                <a:spcPts val="0"/>
              </a:spcBef>
              <a:spcAft>
                <a:spcPts val="300"/>
              </a:spcAft>
              <a:buFont typeface="Courier New" panose="02070309020205020404" pitchFamily="49" charset="0"/>
              <a:buChar char="o"/>
            </a:pPr>
            <a:r>
              <a:rPr lang="de-DE" sz="1200" dirty="0"/>
              <a:t>Priorisierung der Stakeholder und finale Auswahl </a:t>
            </a:r>
            <a:r>
              <a:rPr lang="de-DE" sz="1200" dirty="0" smtClean="0"/>
              <a:t/>
            </a:r>
            <a:br>
              <a:rPr lang="de-DE" sz="1200" dirty="0" smtClean="0"/>
            </a:br>
            <a:r>
              <a:rPr lang="de-DE" sz="1200" dirty="0"/>
              <a:t>sowie dessen Beziehung </a:t>
            </a:r>
            <a:r>
              <a:rPr lang="de-DE" sz="1200" dirty="0" smtClean="0"/>
              <a:t>zur Nachhaltigkeit</a:t>
            </a:r>
            <a:endParaRPr lang="de-DE" sz="1200" dirty="0"/>
          </a:p>
          <a:p>
            <a:pPr lvl="1">
              <a:spcBef>
                <a:spcPts val="0"/>
              </a:spcBef>
              <a:spcAft>
                <a:spcPts val="300"/>
              </a:spcAft>
              <a:buFont typeface="Courier New" panose="02070309020205020404" pitchFamily="49" charset="0"/>
              <a:buChar char="o"/>
            </a:pPr>
            <a:r>
              <a:rPr lang="de-DE" sz="1200" dirty="0" smtClean="0"/>
              <a:t>Desk </a:t>
            </a:r>
            <a:r>
              <a:rPr lang="de-DE" sz="1200" dirty="0"/>
              <a:t>Research für die Erstellung eines </a:t>
            </a:r>
            <a:r>
              <a:rPr lang="de-DE" sz="1200" dirty="0" smtClean="0"/>
              <a:t>Kunden- oder </a:t>
            </a:r>
            <a:r>
              <a:rPr lang="de-DE" sz="1200" dirty="0"/>
              <a:t>Stakeholder </a:t>
            </a:r>
            <a:r>
              <a:rPr lang="de-DE" sz="1200" dirty="0" smtClean="0"/>
              <a:t>Canvas</a:t>
            </a:r>
            <a:endParaRPr lang="de-DE" sz="1200" dirty="0"/>
          </a:p>
          <a:p>
            <a:pPr>
              <a:spcBef>
                <a:spcPts val="0"/>
              </a:spcBef>
              <a:spcAft>
                <a:spcPts val="300"/>
              </a:spcAft>
              <a:buFont typeface="+mj-lt"/>
              <a:buAutoNum type="arabicPeriod"/>
            </a:pPr>
            <a:r>
              <a:rPr lang="de-DE" sz="1600" dirty="0"/>
              <a:t>Value Mapping</a:t>
            </a:r>
          </a:p>
          <a:p>
            <a:pPr lvl="1">
              <a:spcBef>
                <a:spcPts val="0"/>
              </a:spcBef>
              <a:spcAft>
                <a:spcPts val="300"/>
              </a:spcAft>
              <a:buFont typeface="Courier New" panose="02070309020205020404" pitchFamily="49" charset="0"/>
              <a:buChar char="o"/>
            </a:pPr>
            <a:r>
              <a:rPr lang="de-DE" sz="1200" dirty="0" smtClean="0"/>
              <a:t>Erstellung einer </a:t>
            </a:r>
            <a:r>
              <a:rPr lang="de-DE" sz="1200" dirty="0"/>
              <a:t>Value </a:t>
            </a:r>
            <a:r>
              <a:rPr lang="de-DE" sz="1200" dirty="0" smtClean="0"/>
              <a:t>Map</a:t>
            </a:r>
            <a:endParaRPr lang="de-DE" sz="1200" dirty="0"/>
          </a:p>
          <a:p>
            <a:pPr lvl="1">
              <a:spcBef>
                <a:spcPts val="0"/>
              </a:spcBef>
              <a:spcAft>
                <a:spcPts val="300"/>
              </a:spcAft>
              <a:buFont typeface="Courier New" panose="02070309020205020404" pitchFamily="49" charset="0"/>
              <a:buChar char="o"/>
            </a:pPr>
            <a:r>
              <a:rPr lang="de-DE" sz="1200" dirty="0" err="1" smtClean="0"/>
              <a:t>Sustainable</a:t>
            </a:r>
            <a:r>
              <a:rPr lang="de-DE" sz="1200" dirty="0" smtClean="0"/>
              <a:t> Value </a:t>
            </a:r>
            <a:r>
              <a:rPr lang="de-DE" sz="1200" dirty="0"/>
              <a:t>Proposition </a:t>
            </a:r>
            <a:r>
              <a:rPr lang="de-DE" sz="1200" dirty="0" smtClean="0"/>
              <a:t>Statement</a:t>
            </a:r>
          </a:p>
          <a:p>
            <a:pPr>
              <a:spcBef>
                <a:spcPts val="0"/>
              </a:spcBef>
              <a:spcAft>
                <a:spcPts val="300"/>
              </a:spcAft>
              <a:buFont typeface="+mj-lt"/>
              <a:buAutoNum type="arabicPeriod"/>
            </a:pPr>
            <a:r>
              <a:rPr lang="de-DE" sz="1600" dirty="0" smtClean="0"/>
              <a:t>Finaler Kurz-Pitch</a:t>
            </a:r>
          </a:p>
          <a:p>
            <a:pPr lvl="1">
              <a:spcAft>
                <a:spcPts val="300"/>
              </a:spcAft>
              <a:buClr>
                <a:srgbClr val="000000"/>
              </a:buClr>
              <a:buFont typeface="Courier New" panose="02070309020205020404" pitchFamily="49" charset="0"/>
              <a:buChar char="o"/>
            </a:pPr>
            <a:r>
              <a:rPr lang="de-DE" sz="1200" dirty="0" smtClean="0">
                <a:solidFill>
                  <a:srgbClr val="000000"/>
                </a:solidFill>
              </a:rPr>
              <a:t>Kurze Vorstellung der Kernerkenntnisse</a:t>
            </a:r>
            <a:endParaRPr lang="de-DE" sz="1200" dirty="0">
              <a:solidFill>
                <a:srgbClr val="000000"/>
              </a:solidFill>
            </a:endParaRPr>
          </a:p>
          <a:p>
            <a:pPr>
              <a:spcBef>
                <a:spcPts val="300"/>
              </a:spcBef>
              <a:spcAft>
                <a:spcPts val="1200"/>
              </a:spcAft>
              <a:buFont typeface="+mj-lt"/>
              <a:buAutoNum type="arabicPeriod"/>
            </a:pPr>
            <a:r>
              <a:rPr lang="de-DE" sz="1600" dirty="0" smtClean="0"/>
              <a:t>Checkliste &amp; nächste Schritte</a:t>
            </a:r>
          </a:p>
          <a:p>
            <a:pPr>
              <a:spcBef>
                <a:spcPts val="0"/>
              </a:spcBef>
              <a:spcAft>
                <a:spcPts val="0"/>
              </a:spcAft>
              <a:buSzPct val="200000"/>
              <a:buFont typeface="Calibri" panose="020F0502020204030204" pitchFamily="34" charset="0"/>
              <a:buChar char="₌"/>
            </a:pPr>
            <a:r>
              <a:rPr lang="de-DE" sz="2000" b="1" u="sng" dirty="0" smtClean="0">
                <a:solidFill>
                  <a:srgbClr val="9BBE3D"/>
                </a:solidFill>
              </a:rPr>
              <a:t>Sustainable Value Proposition</a:t>
            </a:r>
            <a:endParaRPr lang="de-DE" sz="2000" b="1" u="sng" dirty="0">
              <a:solidFill>
                <a:srgbClr val="9BBE3D"/>
              </a:solidFill>
            </a:endParaRPr>
          </a:p>
        </p:txBody>
      </p:sp>
    </p:spTree>
    <p:extLst>
      <p:ext uri="{BB962C8B-B14F-4D97-AF65-F5344CB8AC3E}">
        <p14:creationId xmlns:p14="http://schemas.microsoft.com/office/powerpoint/2010/main" val="2216865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Value Mapping</a:t>
            </a:r>
            <a:br>
              <a:rPr lang="de-DE" sz="2400" dirty="0"/>
            </a:br>
            <a:r>
              <a:rPr lang="de-DE" sz="2400" dirty="0"/>
              <a:t>Ihre Produkte </a:t>
            </a:r>
            <a:r>
              <a:rPr lang="de-DE" sz="2400" dirty="0">
                <a:solidFill>
                  <a:schemeClr val="tx1"/>
                </a:solidFill>
              </a:rPr>
              <a:t>und Services für andere Stakeholder</a:t>
            </a:r>
            <a:endParaRPr lang="de-DE" sz="2400" dirty="0"/>
          </a:p>
        </p:txBody>
      </p:sp>
      <p:sp>
        <p:nvSpPr>
          <p:cNvPr id="3" name="Inhaltsplatzhalter 2"/>
          <p:cNvSpPr>
            <a:spLocks noGrp="1"/>
          </p:cNvSpPr>
          <p:nvPr>
            <p:ph idx="1"/>
          </p:nvPr>
        </p:nvSpPr>
        <p:spPr>
          <a:xfrm>
            <a:off x="520699" y="1220998"/>
            <a:ext cx="11510434" cy="5241585"/>
          </a:xfrm>
        </p:spPr>
        <p:txBody>
          <a:bodyPr/>
          <a:lstStyle/>
          <a:p>
            <a:pPr marL="0" indent="0">
              <a:spcAft>
                <a:spcPts val="300"/>
              </a:spcAft>
              <a:buNone/>
            </a:pPr>
            <a:r>
              <a:rPr lang="de-DE" b="1" dirty="0"/>
              <a:t>Aufgabe: </a:t>
            </a:r>
            <a:r>
              <a:rPr lang="de-DE" dirty="0"/>
              <a:t>Führen Sie alle </a:t>
            </a:r>
            <a:r>
              <a:rPr lang="de-DE" b="1" dirty="0"/>
              <a:t>Produkte und Services </a:t>
            </a:r>
            <a:r>
              <a:rPr lang="de-DE" dirty="0"/>
              <a:t>(P&amp;S) auf, um die herum Ihre </a:t>
            </a:r>
            <a:r>
              <a:rPr lang="de-DE" b="1" dirty="0"/>
              <a:t>Value Proposition </a:t>
            </a:r>
            <a:r>
              <a:rPr lang="de-DE" dirty="0"/>
              <a:t>(Nutzenversprechen) aufgebaut ist. Welche </a:t>
            </a:r>
            <a:r>
              <a:rPr lang="de-DE" dirty="0" smtClean="0"/>
              <a:t>P&amp;S bieten</a:t>
            </a:r>
            <a:br>
              <a:rPr lang="de-DE" dirty="0" smtClean="0"/>
            </a:br>
            <a:r>
              <a:rPr lang="de-DE" dirty="0" smtClean="0"/>
              <a:t>Sie </a:t>
            </a:r>
            <a:r>
              <a:rPr lang="de-DE" dirty="0"/>
              <a:t>an, die Ihren </a:t>
            </a:r>
            <a:r>
              <a:rPr lang="de-DE" dirty="0" smtClean="0"/>
              <a:t>Stakeholdern dabei helfen, </a:t>
            </a:r>
            <a:r>
              <a:rPr lang="de-DE" dirty="0"/>
              <a:t>entweder einen funktionellen</a:t>
            </a:r>
            <a:r>
              <a:rPr lang="de-DE" dirty="0" smtClean="0"/>
              <a:t>, institutionellen, </a:t>
            </a:r>
            <a:r>
              <a:rPr lang="de-DE" dirty="0"/>
              <a:t>sozialen oder emotionalen Job zu erfüllen, bzw. ein grundlegendes Bedürfnis zu stillen?</a:t>
            </a:r>
          </a:p>
          <a:p>
            <a:pPr marL="0" indent="0">
              <a:spcAft>
                <a:spcPts val="300"/>
              </a:spcAft>
              <a:buNone/>
            </a:pPr>
            <a:r>
              <a:rPr lang="de-DE" dirty="0"/>
              <a:t>P&amp;S können </a:t>
            </a:r>
            <a:r>
              <a:rPr lang="de-DE" i="1" dirty="0"/>
              <a:t>greifbar/fühlbar</a:t>
            </a:r>
            <a:r>
              <a:rPr lang="de-DE" dirty="0"/>
              <a:t> sein (gefertigte Ware oder face-</a:t>
            </a:r>
            <a:r>
              <a:rPr lang="de-DE" dirty="0" err="1"/>
              <a:t>to</a:t>
            </a:r>
            <a:r>
              <a:rPr lang="de-DE" dirty="0"/>
              <a:t>-face Kundenservice), </a:t>
            </a:r>
            <a:r>
              <a:rPr lang="de-DE" i="1" dirty="0"/>
              <a:t>digital/virtuell </a:t>
            </a:r>
            <a:r>
              <a:rPr lang="de-DE" dirty="0"/>
              <a:t>sein (Downloads, Online-Empfehlungen), </a:t>
            </a:r>
            <a:r>
              <a:rPr lang="de-DE" dirty="0" smtClean="0"/>
              <a:t/>
            </a:r>
            <a:br>
              <a:rPr lang="de-DE" dirty="0" smtClean="0"/>
            </a:br>
            <a:r>
              <a:rPr lang="de-DE" i="1" dirty="0" smtClean="0"/>
              <a:t>immateriell</a:t>
            </a:r>
            <a:r>
              <a:rPr lang="de-DE" dirty="0" smtClean="0"/>
              <a:t> </a:t>
            </a:r>
            <a:r>
              <a:rPr lang="de-DE" dirty="0"/>
              <a:t>sein (Copyrights, Qualitätssicherungen) oder </a:t>
            </a:r>
            <a:r>
              <a:rPr lang="de-DE" i="1" dirty="0"/>
              <a:t>finanziell</a:t>
            </a:r>
            <a:r>
              <a:rPr lang="de-DE" dirty="0"/>
              <a:t> (Investmentfonds, Finanzierungsdienstleistungen) sein</a:t>
            </a:r>
            <a:r>
              <a:rPr lang="de-DE" dirty="0" smtClean="0"/>
              <a:t>.</a:t>
            </a:r>
          </a:p>
          <a:p>
            <a:pPr marL="0" indent="0">
              <a:spcAft>
                <a:spcPts val="300"/>
              </a:spcAft>
              <a:buNone/>
            </a:pPr>
            <a:r>
              <a:rPr lang="de-DE" dirty="0"/>
              <a:t>Priorisieren </a:t>
            </a:r>
            <a:r>
              <a:rPr lang="de-DE" dirty="0" smtClean="0"/>
              <a:t>Sie im Anschluss </a:t>
            </a:r>
            <a:r>
              <a:rPr lang="de-DE" dirty="0"/>
              <a:t>alle Ihre P&amp;S nach der Bedeutung für die jeweiligen </a:t>
            </a:r>
            <a:r>
              <a:rPr lang="de-DE" dirty="0" err="1" smtClean="0"/>
              <a:t>Stakeholderaufgaben</a:t>
            </a:r>
            <a:r>
              <a:rPr lang="de-DE" dirty="0"/>
              <a:t> </a:t>
            </a:r>
            <a:r>
              <a:rPr lang="de-DE" dirty="0" smtClean="0"/>
              <a:t>bzw. -jobs</a:t>
            </a:r>
            <a:r>
              <a:rPr lang="de-DE" dirty="0"/>
              <a:t>. Sind sie entscheidend oder </a:t>
            </a:r>
            <a:r>
              <a:rPr lang="de-DE" dirty="0" smtClean="0"/>
              <a:t>eher </a:t>
            </a:r>
            <a:r>
              <a:rPr lang="de-DE" dirty="0"/>
              <a:t>optional</a:t>
            </a:r>
            <a:r>
              <a:rPr lang="de-DE" dirty="0" smtClean="0"/>
              <a:t>?</a:t>
            </a:r>
            <a:endParaRPr lang="de-DE" b="1" dirty="0" smtClean="0"/>
          </a:p>
          <a:p>
            <a:pPr marL="0" indent="0" algn="just">
              <a:spcAft>
                <a:spcPts val="600"/>
              </a:spcAft>
              <a:buNone/>
            </a:pPr>
            <a:endParaRPr lang="de-DE" b="1" dirty="0" smtClean="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b="1" dirty="0" smtClean="0"/>
          </a:p>
          <a:p>
            <a:pPr marL="0" indent="0" algn="just">
              <a:spcAft>
                <a:spcPts val="600"/>
              </a:spcAft>
              <a:buNone/>
            </a:pPr>
            <a:endParaRPr lang="de-DE" b="1" dirty="0"/>
          </a:p>
          <a:p>
            <a:pPr marL="0" indent="0" algn="just">
              <a:spcAft>
                <a:spcPts val="600"/>
              </a:spcAft>
              <a:buNone/>
            </a:pPr>
            <a:endParaRPr lang="de-DE" sz="1600" b="1" dirty="0" smtClean="0"/>
          </a:p>
          <a:p>
            <a:pPr marL="0" indent="0" algn="just">
              <a:spcAft>
                <a:spcPts val="600"/>
              </a:spcAft>
              <a:buNone/>
            </a:pPr>
            <a:endParaRPr lang="de-DE" sz="1600" b="1" dirty="0"/>
          </a:p>
        </p:txBody>
      </p:sp>
      <p:sp>
        <p:nvSpPr>
          <p:cNvPr id="18" name="Rechteck 17"/>
          <p:cNvSpPr/>
          <p:nvPr/>
        </p:nvSpPr>
        <p:spPr bwMode="auto">
          <a:xfrm>
            <a:off x="1504884" y="2849412"/>
            <a:ext cx="10050000" cy="43063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spcAft>
                <a:spcPts val="300"/>
              </a:spcAf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Alle Produkte und Ser</a:t>
            </a:r>
            <a:r>
              <a:rPr lang="de-DE" sz="1600" dirty="0">
                <a:latin typeface="Calibri" panose="020F0502020204030204" pitchFamily="34" charset="0"/>
                <a:cs typeface="Calibri" panose="020F0502020204030204" pitchFamily="34" charset="0"/>
              </a:rPr>
              <a:t>vices Ihres </a:t>
            </a:r>
            <a:r>
              <a:rPr lang="de-DE" sz="1600" dirty="0" smtClean="0">
                <a:latin typeface="Calibri" panose="020F0502020204030204" pitchFamily="34" charset="0"/>
                <a:cs typeface="Calibri" panose="020F0502020204030204" pitchFamily="34" charset="0"/>
              </a:rPr>
              <a:t>Nutzenversprechens</a:t>
            </a:r>
            <a:endParaRPr lang="de-DE" sz="1600" dirty="0">
              <a:latin typeface="Calibri" panose="020F0502020204030204" pitchFamily="34" charset="0"/>
              <a:cs typeface="Calibri" panose="020F0502020204030204" pitchFamily="34" charset="0"/>
            </a:endParaRPr>
          </a:p>
        </p:txBody>
      </p:sp>
      <p:sp>
        <p:nvSpPr>
          <p:cNvPr id="10" name="Textfeld 9"/>
          <p:cNvSpPr txBox="1"/>
          <p:nvPr/>
        </p:nvSpPr>
        <p:spPr>
          <a:xfrm>
            <a:off x="520700" y="3502406"/>
            <a:ext cx="11034184" cy="1294200"/>
          </a:xfrm>
          <a:prstGeom prst="rect">
            <a:avLst/>
          </a:prstGeom>
          <a:noFill/>
        </p:spPr>
        <p:txBody>
          <a:bodyPr wrap="square" rtlCol="0">
            <a:spAutoFit/>
          </a:bodyPr>
          <a:lstStyle/>
          <a:p>
            <a:pPr lvl="0" eaLnBrk="1" hangingPunct="1">
              <a:spcBef>
                <a:spcPct val="20000"/>
              </a:spcBef>
              <a:spcAft>
                <a:spcPts val="300"/>
              </a:spcAft>
            </a:pPr>
            <a:r>
              <a:rPr lang="de-DE" kern="0" dirty="0">
                <a:solidFill>
                  <a:srgbClr val="006600"/>
                </a:solidFill>
                <a:latin typeface="Calibri"/>
              </a:rPr>
              <a:t>Nachhaltigkeit:</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Was ist </a:t>
            </a:r>
            <a:r>
              <a:rPr lang="de-DE" b="0" kern="0" dirty="0" smtClean="0">
                <a:solidFill>
                  <a:srgbClr val="006600"/>
                </a:solidFill>
                <a:latin typeface="Calibri"/>
              </a:rPr>
              <a:t>an </a:t>
            </a:r>
            <a:r>
              <a:rPr lang="de-DE" b="0" kern="0" dirty="0">
                <a:solidFill>
                  <a:srgbClr val="006600"/>
                </a:solidFill>
                <a:latin typeface="Calibri"/>
              </a:rPr>
              <a:t>Ihren P&amp;S nachhaltig bzw. kann nachhaltig gestaltet werden und welche Konsequenzen hat das für Ihr Nutzenversprechen?</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Was wären positive sowie negative Auswirkungen ökonomischer, sozialer oder ökologischer Nachhaltigkeit, wenn Sie Aspekte der Nachhaltigkeit entlang Ihrer Wertschöpfung berücksichtigen? </a:t>
            </a:r>
          </a:p>
          <a:p>
            <a:pPr algn="l"/>
            <a:endParaRPr lang="de-DE" dirty="0">
              <a:latin typeface="Calibri" panose="020F0502020204030204" pitchFamily="34" charset="0"/>
              <a:cs typeface="Calibri" panose="020F0502020204030204" pitchFamily="34" charset="0"/>
            </a:endParaRPr>
          </a:p>
        </p:txBody>
      </p:sp>
      <p:sp>
        <p:nvSpPr>
          <p:cNvPr id="11" name="Textfeld 10"/>
          <p:cNvSpPr txBox="1"/>
          <p:nvPr/>
        </p:nvSpPr>
        <p:spPr>
          <a:xfrm>
            <a:off x="520700" y="2910843"/>
            <a:ext cx="984183" cy="307777"/>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Ihre P&amp;S</a:t>
            </a:r>
            <a:endParaRPr lang="de-DE" dirty="0">
              <a:latin typeface="Calibri" panose="020F0502020204030204" pitchFamily="34" charset="0"/>
              <a:cs typeface="Calibri" panose="020F0502020204030204" pitchFamily="34" charset="0"/>
            </a:endParaRPr>
          </a:p>
        </p:txBody>
      </p:sp>
      <p:grpSp>
        <p:nvGrpSpPr>
          <p:cNvPr id="12" name="Gruppieren 11"/>
          <p:cNvGrpSpPr/>
          <p:nvPr/>
        </p:nvGrpSpPr>
        <p:grpSpPr>
          <a:xfrm>
            <a:off x="11143050" y="288397"/>
            <a:ext cx="612000" cy="706689"/>
            <a:chOff x="10034734" y="319650"/>
            <a:chExt cx="612000" cy="706689"/>
          </a:xfrm>
        </p:grpSpPr>
        <p:pic>
          <p:nvPicPr>
            <p:cNvPr id="13" name="Grafik 12" descr="C:\Users\Zorn\AppData\Local\Microsoft\Windows\INetCache\Content.Word\shopping-car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734" y="414339"/>
              <a:ext cx="612000" cy="612000"/>
            </a:xfrm>
            <a:prstGeom prst="rect">
              <a:avLst/>
            </a:prstGeom>
            <a:noFill/>
            <a:ln>
              <a:noFill/>
            </a:ln>
          </p:spPr>
        </p:pic>
        <p:pic>
          <p:nvPicPr>
            <p:cNvPr id="14" name="Grafik 13" descr="C:\Users\Zorn\AppData\Local\Microsoft\Windows\INetCache\Content.Word\tool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3993" y="319650"/>
              <a:ext cx="382942" cy="382942"/>
            </a:xfrm>
            <a:prstGeom prst="rect">
              <a:avLst/>
            </a:prstGeom>
            <a:noFill/>
            <a:ln>
              <a:noFill/>
            </a:ln>
          </p:spPr>
        </p:pic>
      </p:grpSp>
    </p:spTree>
    <p:extLst>
      <p:ext uri="{BB962C8B-B14F-4D97-AF65-F5344CB8AC3E}">
        <p14:creationId xmlns:p14="http://schemas.microsoft.com/office/powerpoint/2010/main" val="3785789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Value Mapping</a:t>
            </a:r>
            <a:r>
              <a:rPr lang="de-DE" sz="2400" dirty="0" smtClean="0"/>
              <a:t/>
            </a:r>
            <a:br>
              <a:rPr lang="de-DE" sz="2400" dirty="0" smtClean="0"/>
            </a:br>
            <a:r>
              <a:rPr lang="de-DE" sz="2400" dirty="0" smtClean="0"/>
              <a:t>Ihre Gewinnerzeuger</a:t>
            </a:r>
            <a:endParaRPr lang="de-DE" sz="2400" dirty="0"/>
          </a:p>
        </p:txBody>
      </p:sp>
      <p:sp>
        <p:nvSpPr>
          <p:cNvPr id="3" name="Inhaltsplatzhalter 2"/>
          <p:cNvSpPr>
            <a:spLocks noGrp="1"/>
          </p:cNvSpPr>
          <p:nvPr>
            <p:ph idx="1"/>
          </p:nvPr>
        </p:nvSpPr>
        <p:spPr>
          <a:xfrm>
            <a:off x="520700" y="1198564"/>
            <a:ext cx="11034184" cy="1315429"/>
          </a:xfrm>
        </p:spPr>
        <p:txBody>
          <a:bodyPr/>
          <a:lstStyle/>
          <a:p>
            <a:pPr marL="0" indent="0" algn="just">
              <a:spcAft>
                <a:spcPts val="300"/>
              </a:spcAft>
              <a:buNone/>
            </a:pPr>
            <a:r>
              <a:rPr lang="de-DE" b="1" dirty="0" smtClean="0"/>
              <a:t>Aufgabe: </a:t>
            </a:r>
            <a:r>
              <a:rPr lang="de-DE" dirty="0" smtClean="0"/>
              <a:t>Beschreiben Sie, wie Ihre </a:t>
            </a:r>
            <a:r>
              <a:rPr lang="de-DE" b="1" dirty="0" smtClean="0"/>
              <a:t>P&amp;S Stakeholder-Gewinne </a:t>
            </a:r>
            <a:r>
              <a:rPr lang="de-DE" dirty="0" smtClean="0"/>
              <a:t>erzeugen. Wie schaffen sie einen Mehrwert, den Ihre gewählten Stakeholder erwarten, sich wünschen, von überrascht wären, inklusive der Zweckmäßigkeit/des funktionellen Nutzens, soziale Gewinne, positive Emotionen und Kosten-ersparnisse. Konzentrieren Sie sich dabei auf jene Gewinne, die für Ihre Stakeholder relevant sind und worauf Ihre P&amp;S Einfluss nehmen können.</a:t>
            </a:r>
          </a:p>
          <a:p>
            <a:pPr marL="0" indent="0" algn="just">
              <a:spcAft>
                <a:spcPts val="300"/>
              </a:spcAft>
              <a:buNone/>
            </a:pPr>
            <a:r>
              <a:rPr lang="de-DE" dirty="0"/>
              <a:t>Priorisieren Sie jeden Gewinn Ihrer P&amp;S relativ zur Bedeutung für Ihre jeweiligen Stakeholder. Sind sie wesentlich oder optional? </a:t>
            </a:r>
            <a:endParaRPr lang="de-DE" dirty="0" smtClean="0"/>
          </a:p>
          <a:p>
            <a:pPr marL="0" indent="0">
              <a:spcAft>
                <a:spcPts val="300"/>
              </a:spcAft>
              <a:buNone/>
            </a:pPr>
            <a:r>
              <a:rPr lang="de-DE" b="1" dirty="0" smtClean="0"/>
              <a:t>Können sie…</a:t>
            </a:r>
          </a:p>
        </p:txBody>
      </p:sp>
      <p:sp>
        <p:nvSpPr>
          <p:cNvPr id="5" name="Abgerundetes Rechteck 4"/>
          <p:cNvSpPr/>
          <p:nvPr/>
        </p:nvSpPr>
        <p:spPr bwMode="auto">
          <a:xfrm>
            <a:off x="519178" y="2513993"/>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…Einsparungen (Zeit, Geld, Aufwand) erzielen, die Ihren Stakeholdern gefallen oder die Ihre Erwartungen (z.B. Qualität) übersteigen würden? </a:t>
            </a:r>
          </a:p>
        </p:txBody>
      </p:sp>
      <p:sp>
        <p:nvSpPr>
          <p:cNvPr id="6" name="Abgerundetes Rechteck 5"/>
          <p:cNvSpPr/>
          <p:nvPr/>
        </p:nvSpPr>
        <p:spPr bwMode="auto">
          <a:xfrm>
            <a:off x="519179" y="3000409"/>
            <a:ext cx="11235871" cy="78666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…durch das Angebot von Qualitätsebenen, durch ein Mehr oder Weniger von etwas (Qualität, Leistung, (spezielle-) Merkmale</a:t>
            </a:r>
            <a:r>
              <a:rPr lang="de-DE" b="0" kern="0" dirty="0" smtClean="0">
                <a:solidFill>
                  <a:srgbClr val="000000"/>
                </a:solidFill>
                <a:latin typeface="Calibri"/>
              </a:rPr>
              <a:t>)) </a:t>
            </a:r>
            <a:r>
              <a:rPr lang="de-DE" b="0" kern="0" dirty="0">
                <a:solidFill>
                  <a:srgbClr val="000000"/>
                </a:solidFill>
                <a:latin typeface="Calibri"/>
              </a:rPr>
              <a:t>aktuelle Nutzenversprechen übertreffen und die Arbeit oder den Alltag Ihrer Stakeholder erleichtern, z.B. durch bessere Anwendbarkeit, Verfügbarkeit, mehr </a:t>
            </a:r>
            <a:r>
              <a:rPr lang="de-DE" b="0" kern="0" dirty="0" smtClean="0">
                <a:solidFill>
                  <a:srgbClr val="000000"/>
                </a:solidFill>
                <a:latin typeface="Calibri"/>
              </a:rPr>
              <a:t>Service, geringere Gesamtbetriebskosten, </a:t>
            </a:r>
            <a:r>
              <a:rPr lang="de-DE" b="0" kern="0" dirty="0">
                <a:solidFill>
                  <a:srgbClr val="000000"/>
                </a:solidFill>
                <a:latin typeface="Calibri"/>
              </a:rPr>
              <a:t>etc.?</a:t>
            </a:r>
          </a:p>
        </p:txBody>
      </p:sp>
      <p:sp>
        <p:nvSpPr>
          <p:cNvPr id="7" name="Abgerundetes Rechteck 6"/>
          <p:cNvSpPr/>
          <p:nvPr/>
        </p:nvSpPr>
        <p:spPr bwMode="auto">
          <a:xfrm>
            <a:off x="519177" y="3899685"/>
            <a:ext cx="11235871" cy="56543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…im Hinblick auf (spezielle-) Merkmale, Leistung oder Qualität die positive soziale Konsequenzen erzeugen, z.B. indem Sie Ihre Stakeholder gut dastehen </a:t>
            </a:r>
            <a:r>
              <a:rPr lang="de-DE" b="0" kern="0" dirty="0" smtClean="0">
                <a:solidFill>
                  <a:srgbClr val="000000"/>
                </a:solidFill>
                <a:latin typeface="Calibri"/>
              </a:rPr>
              <a:t>lassen oder einen </a:t>
            </a:r>
            <a:r>
              <a:rPr lang="de-DE" b="0" kern="0" dirty="0">
                <a:solidFill>
                  <a:srgbClr val="000000"/>
                </a:solidFill>
                <a:latin typeface="Calibri"/>
              </a:rPr>
              <a:t>Zugewinn an Macht oder Status bieten?</a:t>
            </a:r>
          </a:p>
        </p:txBody>
      </p:sp>
      <p:sp>
        <p:nvSpPr>
          <p:cNvPr id="8" name="Abgerundetes Rechteck 7"/>
          <p:cNvSpPr/>
          <p:nvPr/>
        </p:nvSpPr>
        <p:spPr bwMode="auto">
          <a:xfrm>
            <a:off x="519176" y="4577733"/>
            <a:ext cx="11235871" cy="551795"/>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a:t>
            </a:r>
            <a:r>
              <a:rPr lang="de-DE" b="0" kern="0" dirty="0">
                <a:solidFill>
                  <a:srgbClr val="000000"/>
                </a:solidFill>
                <a:latin typeface="Calibri"/>
              </a:rPr>
              <a:t>helfen, die Annahme/Übernahme des Nutzenversprechens leichter zu machen, z. B. geringere Kosten, weniger Investitionen, niedrigere Risiken, besseres Design?</a:t>
            </a:r>
          </a:p>
        </p:txBody>
      </p:sp>
      <p:sp>
        <p:nvSpPr>
          <p:cNvPr id="9" name="Textfeld 8"/>
          <p:cNvSpPr txBox="1"/>
          <p:nvPr/>
        </p:nvSpPr>
        <p:spPr>
          <a:xfrm>
            <a:off x="520700" y="5196517"/>
            <a:ext cx="11264671" cy="1332673"/>
          </a:xfrm>
          <a:prstGeom prst="rect">
            <a:avLst/>
          </a:prstGeom>
          <a:noFill/>
        </p:spPr>
        <p:txBody>
          <a:bodyPr wrap="square" rtlCol="0">
            <a:spAutoFit/>
          </a:bodyPr>
          <a:lstStyle/>
          <a:p>
            <a:pPr lvl="0" eaLnBrk="1" hangingPunct="1">
              <a:spcBef>
                <a:spcPct val="20000"/>
              </a:spcBef>
              <a:spcAft>
                <a:spcPts val="300"/>
              </a:spcAft>
            </a:pPr>
            <a:r>
              <a:rPr lang="de-DE" kern="0" dirty="0">
                <a:solidFill>
                  <a:srgbClr val="006600"/>
                </a:solidFill>
                <a:latin typeface="Calibri"/>
              </a:rPr>
              <a:t>Nachhaltigkeit:</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Wie sehr führt ein konventionell orientiertes Nutzenversprechen im Vergleich zu einem nachhaltig orientierten zu einem potentiellen Risiko hinsichtlich der Gewinnerzeuger Ihres Produkts und Services?</a:t>
            </a:r>
          </a:p>
          <a:p>
            <a:pPr marL="342900" lvl="0" indent="-342900" eaLnBrk="1" hangingPunct="1">
              <a:spcBef>
                <a:spcPct val="20000"/>
              </a:spcBef>
              <a:spcAft>
                <a:spcPts val="300"/>
              </a:spcAft>
              <a:buFont typeface="Wingdings" panose="05000000000000000000" pitchFamily="2" charset="2"/>
              <a:buChar char="n"/>
            </a:pPr>
            <a:r>
              <a:rPr lang="de-DE" b="0" kern="0" dirty="0">
                <a:solidFill>
                  <a:srgbClr val="006600"/>
                </a:solidFill>
                <a:latin typeface="Calibri"/>
              </a:rPr>
              <a:t>Welche </a:t>
            </a:r>
            <a:r>
              <a:rPr lang="de-DE" b="0" i="1" kern="0" dirty="0">
                <a:solidFill>
                  <a:srgbClr val="006600"/>
                </a:solidFill>
                <a:latin typeface="Calibri"/>
              </a:rPr>
              <a:t>zusätzlichen</a:t>
            </a:r>
            <a:r>
              <a:rPr lang="de-DE" b="0" kern="0" dirty="0">
                <a:solidFill>
                  <a:srgbClr val="006600"/>
                </a:solidFill>
                <a:latin typeface="Calibri"/>
              </a:rPr>
              <a:t> Nachhaltigkeitsaspekte steigern den Mehrwert Ihres Nutzenversprechens für </a:t>
            </a:r>
            <a:r>
              <a:rPr lang="de-DE" b="0" kern="0" dirty="0" smtClean="0">
                <a:solidFill>
                  <a:srgbClr val="006600"/>
                </a:solidFill>
                <a:latin typeface="Calibri"/>
              </a:rPr>
              <a:t>Ihre identifizierten </a:t>
            </a:r>
            <a:r>
              <a:rPr lang="de-DE" b="0" kern="0" dirty="0">
                <a:solidFill>
                  <a:srgbClr val="006600"/>
                </a:solidFill>
                <a:latin typeface="Calibri"/>
              </a:rPr>
              <a:t>Stakeholder-Gewinne?</a:t>
            </a:r>
          </a:p>
          <a:p>
            <a:pPr algn="l"/>
            <a:endParaRPr lang="de-DE" dirty="0">
              <a:latin typeface="Calibri" panose="020F0502020204030204" pitchFamily="34" charset="0"/>
              <a:cs typeface="Calibri" panose="020F0502020204030204" pitchFamily="34" charset="0"/>
            </a:endParaRPr>
          </a:p>
        </p:txBody>
      </p:sp>
      <p:pic>
        <p:nvPicPr>
          <p:cNvPr id="14" name="Picture 2" descr="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16097"/>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2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Value Mapping</a:t>
            </a:r>
            <a:r>
              <a:rPr lang="de-DE" sz="2400" dirty="0" smtClean="0"/>
              <a:t/>
            </a:r>
            <a:br>
              <a:rPr lang="de-DE" sz="2400" dirty="0" smtClean="0"/>
            </a:br>
            <a:r>
              <a:rPr lang="de-DE" sz="2400" dirty="0"/>
              <a:t>Ihre Problemlöser</a:t>
            </a:r>
          </a:p>
        </p:txBody>
      </p:sp>
      <p:sp>
        <p:nvSpPr>
          <p:cNvPr id="3" name="Inhaltsplatzhalter 2"/>
          <p:cNvSpPr>
            <a:spLocks noGrp="1"/>
          </p:cNvSpPr>
          <p:nvPr>
            <p:ph idx="1"/>
          </p:nvPr>
        </p:nvSpPr>
        <p:spPr>
          <a:xfrm>
            <a:off x="520699" y="1198564"/>
            <a:ext cx="11340355" cy="1752249"/>
          </a:xfrm>
        </p:spPr>
        <p:txBody>
          <a:bodyPr/>
          <a:lstStyle/>
          <a:p>
            <a:pPr marL="0" indent="0">
              <a:spcAft>
                <a:spcPts val="0"/>
              </a:spcAft>
              <a:buNone/>
            </a:pPr>
            <a:r>
              <a:rPr lang="de-DE" b="1" dirty="0" smtClean="0"/>
              <a:t>Aufgabe: </a:t>
            </a:r>
            <a:r>
              <a:rPr lang="de-DE" dirty="0" smtClean="0"/>
              <a:t>Beschreiben Sie, </a:t>
            </a:r>
            <a:r>
              <a:rPr lang="de-DE" dirty="0"/>
              <a:t>wie Ihre </a:t>
            </a:r>
            <a:r>
              <a:rPr lang="de-DE" b="1" dirty="0"/>
              <a:t>P&amp;S </a:t>
            </a:r>
            <a:r>
              <a:rPr lang="de-DE" b="1" dirty="0" smtClean="0"/>
              <a:t>die Stakeholder-Problempunkte </a:t>
            </a:r>
            <a:r>
              <a:rPr lang="de-DE" dirty="0" smtClean="0"/>
              <a:t>Ihrer gewählten </a:t>
            </a:r>
            <a:r>
              <a:rPr lang="de-DE" b="1" dirty="0" smtClean="0"/>
              <a:t>Stakeholder</a:t>
            </a:r>
            <a:r>
              <a:rPr lang="de-DE" dirty="0" smtClean="0"/>
              <a:t> lindern. Wie beseitigen oder reduzieren sie negative Emotionen, unerwünschte Kosten und Situationen sowie Risiken, die Ihre Stakeholder erfahren bzw. vor, während oder nach dem Erledigen einer ihrer Jobs erfahren haben oder gar davon von Beginn an abhalten? Konzentrieren </a:t>
            </a:r>
            <a:r>
              <a:rPr lang="de-DE" dirty="0"/>
              <a:t>Sie sich dabei auf jene </a:t>
            </a:r>
            <a:r>
              <a:rPr lang="de-DE" dirty="0" smtClean="0"/>
              <a:t>Probleme, </a:t>
            </a:r>
            <a:r>
              <a:rPr lang="de-DE" dirty="0"/>
              <a:t>die für Ihre </a:t>
            </a:r>
            <a:r>
              <a:rPr lang="de-DE" dirty="0" smtClean="0"/>
              <a:t>Stakeholder relevant </a:t>
            </a:r>
            <a:r>
              <a:rPr lang="de-DE" dirty="0"/>
              <a:t>sind und </a:t>
            </a:r>
            <a:r>
              <a:rPr lang="de-DE" dirty="0" smtClean="0"/>
              <a:t>worauf Ihre </a:t>
            </a:r>
            <a:r>
              <a:rPr lang="de-DE" dirty="0"/>
              <a:t>P&amp;S Einfluss nehmen </a:t>
            </a:r>
            <a:r>
              <a:rPr lang="de-DE" dirty="0" smtClean="0"/>
              <a:t>können.</a:t>
            </a:r>
          </a:p>
          <a:p>
            <a:pPr marL="0" indent="0">
              <a:spcAft>
                <a:spcPts val="0"/>
              </a:spcAft>
              <a:buNone/>
            </a:pPr>
            <a:r>
              <a:rPr lang="de-DE" dirty="0" smtClean="0"/>
              <a:t>Priorisieren </a:t>
            </a:r>
            <a:r>
              <a:rPr lang="de-DE" dirty="0"/>
              <a:t>Sie </a:t>
            </a:r>
            <a:r>
              <a:rPr lang="de-DE" dirty="0" smtClean="0"/>
              <a:t>im Anschluss jeden </a:t>
            </a:r>
            <a:r>
              <a:rPr lang="de-DE" dirty="0"/>
              <a:t>gelinderten Schmerz durch Ihre P&amp;S relativ zur Bedeutung für </a:t>
            </a:r>
            <a:r>
              <a:rPr lang="de-DE" dirty="0" smtClean="0"/>
              <a:t>den </a:t>
            </a:r>
            <a:r>
              <a:rPr lang="de-DE" dirty="0"/>
              <a:t>Stakeholder. </a:t>
            </a:r>
            <a:r>
              <a:rPr lang="de-DE" dirty="0" smtClean="0"/>
              <a:t>Sind </a:t>
            </a:r>
            <a:r>
              <a:rPr lang="de-DE" dirty="0"/>
              <a:t>sie wesentlich oder optional? </a:t>
            </a:r>
          </a:p>
          <a:p>
            <a:pPr marL="0" indent="0">
              <a:spcAft>
                <a:spcPts val="300"/>
              </a:spcAft>
              <a:buNone/>
            </a:pPr>
            <a:r>
              <a:rPr lang="de-DE" b="1" dirty="0" smtClean="0"/>
              <a:t>Können sie…</a:t>
            </a:r>
          </a:p>
        </p:txBody>
      </p:sp>
      <p:sp>
        <p:nvSpPr>
          <p:cNvPr id="5" name="Abgerundetes Rechteck 4"/>
          <p:cNvSpPr/>
          <p:nvPr/>
        </p:nvSpPr>
        <p:spPr bwMode="auto">
          <a:xfrm>
            <a:off x="520701" y="4635774"/>
            <a:ext cx="11235871" cy="501322"/>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a:t>
            </a:r>
            <a:r>
              <a:rPr lang="de-DE" b="0" kern="0" dirty="0">
                <a:solidFill>
                  <a:srgbClr val="000000"/>
                </a:solidFill>
                <a:latin typeface="Calibri"/>
              </a:rPr>
              <a:t>häufig von Stakeholdern gemachte Fehler begrenzen oder ausschließen, bzw. Barrieren beseitigen, die sie davon abhalten das Nutzenversprechen</a:t>
            </a:r>
            <a:br>
              <a:rPr lang="de-DE" b="0" kern="0" dirty="0">
                <a:solidFill>
                  <a:srgbClr val="000000"/>
                </a:solidFill>
                <a:latin typeface="Calibri"/>
              </a:rPr>
            </a:br>
            <a:r>
              <a:rPr lang="de-DE" b="0" kern="0" dirty="0">
                <a:solidFill>
                  <a:srgbClr val="000000"/>
                </a:solidFill>
                <a:latin typeface="Calibri"/>
              </a:rPr>
              <a:t>   anzunehmen?</a:t>
            </a:r>
          </a:p>
        </p:txBody>
      </p:sp>
      <p:sp>
        <p:nvSpPr>
          <p:cNvPr id="7" name="Abgerundetes Rechteck 6"/>
          <p:cNvSpPr/>
          <p:nvPr/>
        </p:nvSpPr>
        <p:spPr bwMode="auto">
          <a:xfrm>
            <a:off x="520701" y="3131950"/>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…Ihren </a:t>
            </a:r>
            <a:r>
              <a:rPr lang="de-DE" b="0" kern="0" dirty="0" smtClean="0">
                <a:solidFill>
                  <a:srgbClr val="000000"/>
                </a:solidFill>
                <a:latin typeface="Calibri"/>
              </a:rPr>
              <a:t>Stakeholdern </a:t>
            </a:r>
            <a:r>
              <a:rPr lang="de-DE" b="0" kern="0" dirty="0">
                <a:solidFill>
                  <a:srgbClr val="000000"/>
                </a:solidFill>
                <a:latin typeface="Calibri"/>
              </a:rPr>
              <a:t>ein besseres Gefühl vermitteln, z.B. durch die Eliminierung von Frustrationen, Ärgernissen, Schwierigkeiten oder Risiken?</a:t>
            </a:r>
          </a:p>
        </p:txBody>
      </p:sp>
      <p:sp>
        <p:nvSpPr>
          <p:cNvPr id="8" name="Abgerundetes Rechteck 7"/>
          <p:cNvSpPr/>
          <p:nvPr/>
        </p:nvSpPr>
        <p:spPr bwMode="auto">
          <a:xfrm>
            <a:off x="520700" y="363327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…leistungsschwache Lösungen verbessern, z.B. durch die Einführung neuer (spezieller-) Merkmale, besserer Leistung oder gesteigerter Qualität?</a:t>
            </a:r>
          </a:p>
        </p:txBody>
      </p:sp>
      <p:sp>
        <p:nvSpPr>
          <p:cNvPr id="9" name="Abgerundetes Rechteck 8"/>
          <p:cNvSpPr/>
          <p:nvPr/>
        </p:nvSpPr>
        <p:spPr bwMode="auto">
          <a:xfrm>
            <a:off x="520699" y="4134594"/>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…negative soziale Folgen beseitigen, die Ihre Stakeholder erleben oder befürchten, z.B. in Bezug auf Verlust von Macht, Vertrauen oder Status?</a:t>
            </a:r>
          </a:p>
        </p:txBody>
      </p:sp>
      <p:sp>
        <p:nvSpPr>
          <p:cNvPr id="10" name="Abgerundetes Rechteck 9"/>
          <p:cNvSpPr/>
          <p:nvPr/>
        </p:nvSpPr>
        <p:spPr bwMode="auto">
          <a:xfrm>
            <a:off x="520698" y="2630628"/>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…Einsparungen erzielen, z.B. </a:t>
            </a:r>
            <a:r>
              <a:rPr lang="de-DE" b="0" kern="0" dirty="0" smtClean="0">
                <a:solidFill>
                  <a:srgbClr val="000000"/>
                </a:solidFill>
                <a:latin typeface="Calibri"/>
              </a:rPr>
              <a:t>Zeit</a:t>
            </a:r>
            <a:r>
              <a:rPr lang="de-DE" b="0" kern="0" dirty="0">
                <a:solidFill>
                  <a:srgbClr val="000000"/>
                </a:solidFill>
                <a:latin typeface="Calibri"/>
              </a:rPr>
              <a:t>, Geld, Aufwand o.Ä.? </a:t>
            </a:r>
          </a:p>
        </p:txBody>
      </p:sp>
      <p:sp>
        <p:nvSpPr>
          <p:cNvPr id="11" name="Rechteck 10"/>
          <p:cNvSpPr/>
          <p:nvPr/>
        </p:nvSpPr>
        <p:spPr>
          <a:xfrm>
            <a:off x="520699" y="5193788"/>
            <a:ext cx="11671301" cy="1078757"/>
          </a:xfrm>
          <a:prstGeom prst="rect">
            <a:avLst/>
          </a:prstGeom>
        </p:spPr>
        <p:txBody>
          <a:bodyPr wrap="square">
            <a:spAutoFit/>
          </a:bodyPr>
          <a:lstStyle/>
          <a:p>
            <a:pPr lvl="0" eaLnBrk="1" hangingPunct="1">
              <a:spcBef>
                <a:spcPct val="20000"/>
              </a:spcBef>
              <a:spcAft>
                <a:spcPts val="300"/>
              </a:spcAft>
            </a:pPr>
            <a:r>
              <a:rPr lang="de-DE" kern="0" dirty="0">
                <a:solidFill>
                  <a:srgbClr val="006600"/>
                </a:solidFill>
                <a:latin typeface="Calibri"/>
              </a:rPr>
              <a:t>Nachhaltigkeit:</a:t>
            </a:r>
          </a:p>
          <a:p>
            <a:pPr marL="342900" lvl="0" indent="-342900" eaLnBrk="1" hangingPunct="1">
              <a:spcBef>
                <a:spcPct val="20000"/>
              </a:spcBef>
              <a:spcAft>
                <a:spcPts val="0"/>
              </a:spcAft>
              <a:buFont typeface="Wingdings" panose="05000000000000000000" pitchFamily="2" charset="2"/>
              <a:buChar char="n"/>
            </a:pPr>
            <a:r>
              <a:rPr lang="de-DE" b="0" kern="0" dirty="0">
                <a:solidFill>
                  <a:srgbClr val="006600"/>
                </a:solidFill>
                <a:latin typeface="Calibri"/>
              </a:rPr>
              <a:t>Wie sehr führt ein konventionell orientiertes Nutzenversprechen im Vergleich zu einem nachhaltig orientierten zu einem potentiellen Risiko hinsichtlich der Problemlöser Ihres P&amp;S?</a:t>
            </a:r>
          </a:p>
          <a:p>
            <a:pPr marL="342900" lvl="0" indent="-342900" eaLnBrk="1" hangingPunct="1">
              <a:spcBef>
                <a:spcPct val="20000"/>
              </a:spcBef>
              <a:spcAft>
                <a:spcPts val="300"/>
              </a:spcAft>
              <a:buFont typeface="Wingdings" panose="05000000000000000000" pitchFamily="2" charset="2"/>
              <a:buChar char="n"/>
            </a:pPr>
            <a:r>
              <a:rPr lang="de-DE" b="0" kern="0" dirty="0">
                <a:solidFill>
                  <a:srgbClr val="006600"/>
                </a:solidFill>
                <a:latin typeface="Calibri"/>
              </a:rPr>
              <a:t>Welche </a:t>
            </a:r>
            <a:r>
              <a:rPr lang="de-DE" b="0" i="1" kern="0" dirty="0">
                <a:solidFill>
                  <a:srgbClr val="006600"/>
                </a:solidFill>
                <a:latin typeface="Calibri"/>
              </a:rPr>
              <a:t>zusätzlichen</a:t>
            </a:r>
            <a:r>
              <a:rPr lang="de-DE" b="0" kern="0" dirty="0">
                <a:solidFill>
                  <a:srgbClr val="006600"/>
                </a:solidFill>
                <a:latin typeface="Calibri"/>
              </a:rPr>
              <a:t> Nachhaltigkeitsaspekte steigern den Mehrwert Ihres Nutzenversprechens zur Linderung Ihrer identifizierten Stakeholder-Probleme?</a:t>
            </a:r>
          </a:p>
        </p:txBody>
      </p:sp>
      <p:pic>
        <p:nvPicPr>
          <p:cNvPr id="16" name="Grafik 15" descr="C:\Users\Zorn\AppData\Local\Microsoft\Windows\INetCache\Content.Word\drug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80952"/>
            <a:ext cx="612000" cy="612000"/>
          </a:xfrm>
          <a:prstGeom prst="rect">
            <a:avLst/>
          </a:prstGeom>
          <a:noFill/>
          <a:ln>
            <a:noFill/>
          </a:ln>
        </p:spPr>
      </p:pic>
    </p:spTree>
    <p:extLst>
      <p:ext uri="{BB962C8B-B14F-4D97-AF65-F5344CB8AC3E}">
        <p14:creationId xmlns:p14="http://schemas.microsoft.com/office/powerpoint/2010/main" val="411495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Value Mapping </a:t>
            </a:r>
            <a:br>
              <a:rPr lang="de-DE" sz="2400" dirty="0" smtClean="0"/>
            </a:br>
            <a:r>
              <a:rPr lang="de-DE" sz="2400" dirty="0" smtClean="0"/>
              <a:t>Vorlage </a:t>
            </a:r>
            <a:r>
              <a:rPr lang="de-DE" sz="2400" dirty="0" err="1" smtClean="0"/>
              <a:t>Canvas</a:t>
            </a:r>
            <a:endParaRPr lang="de-DE" sz="2400" dirty="0"/>
          </a:p>
        </p:txBody>
      </p:sp>
      <p:grpSp>
        <p:nvGrpSpPr>
          <p:cNvPr id="17" name="Gruppieren 16"/>
          <p:cNvGrpSpPr/>
          <p:nvPr/>
        </p:nvGrpSpPr>
        <p:grpSpPr>
          <a:xfrm>
            <a:off x="3396000" y="729000"/>
            <a:ext cx="5400000" cy="5400000"/>
            <a:chOff x="3396000" y="729000"/>
            <a:chExt cx="5400000" cy="5400000"/>
          </a:xfrm>
        </p:grpSpPr>
        <p:pic>
          <p:nvPicPr>
            <p:cNvPr id="41" name="Grafik 40" descr="C:\Users\Zorn\AppData\Local\Microsoft\Windows\INetCache\Content.Word\drug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7782" y="5791866"/>
              <a:ext cx="252000" cy="252000"/>
            </a:xfrm>
            <a:prstGeom prst="rect">
              <a:avLst/>
            </a:prstGeom>
            <a:noFill/>
            <a:ln>
              <a:noFill/>
            </a:ln>
          </p:spPr>
        </p:pic>
        <p:pic>
          <p:nvPicPr>
            <p:cNvPr id="42" name="Picture 2" descr="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782" y="801183"/>
              <a:ext cx="2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uppieren 42"/>
            <p:cNvGrpSpPr/>
            <p:nvPr/>
          </p:nvGrpSpPr>
          <p:grpSpPr>
            <a:xfrm>
              <a:off x="3481725" y="3276000"/>
              <a:ext cx="306000" cy="306000"/>
              <a:chOff x="5483680" y="3042878"/>
              <a:chExt cx="612000" cy="706689"/>
            </a:xfrm>
          </p:grpSpPr>
          <p:pic>
            <p:nvPicPr>
              <p:cNvPr id="51" name="Grafik 50" descr="C:\Users\Zorn\AppData\Local\Microsoft\Windows\INetCache\Content.Word\shopping-car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52" name="Grafik 51" descr="C:\Users\Zorn\AppData\Local\Microsoft\Windows\INetCache\Content.Word\tool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cxnSp>
          <p:nvCxnSpPr>
            <p:cNvPr id="6" name="Gerader Verbinder 5"/>
            <p:cNvCxnSpPr/>
            <p:nvPr/>
          </p:nvCxnSpPr>
          <p:spPr bwMode="auto">
            <a:xfrm>
              <a:off x="3396000" y="729000"/>
              <a:ext cx="2706618" cy="270768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Gerader Verbinder 11"/>
            <p:cNvCxnSpPr/>
            <p:nvPr/>
          </p:nvCxnSpPr>
          <p:spPr bwMode="auto">
            <a:xfrm flipH="1">
              <a:off x="3396000" y="3436687"/>
              <a:ext cx="2706618" cy="2692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Gerader Verbinder 13"/>
            <p:cNvCxnSpPr>
              <a:endCxn id="38" idx="3"/>
            </p:cNvCxnSpPr>
            <p:nvPr/>
          </p:nvCxnSpPr>
          <p:spPr bwMode="auto">
            <a:xfrm flipV="1">
              <a:off x="6102618" y="3429000"/>
              <a:ext cx="2693382" cy="76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Rechteck 37"/>
            <p:cNvSpPr/>
            <p:nvPr/>
          </p:nvSpPr>
          <p:spPr bwMode="auto">
            <a:xfrm>
              <a:off x="3396000" y="729000"/>
              <a:ext cx="5400000" cy="540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39" name="Rechteck 38"/>
            <p:cNvSpPr/>
            <p:nvPr/>
          </p:nvSpPr>
          <p:spPr bwMode="auto">
            <a:xfrm>
              <a:off x="5943000" y="3276000"/>
              <a:ext cx="306000" cy="306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40" name="Grafik 39" descr="C:\Users\Zorn\AppData\Local\Microsoft\Windows\INetCache\Content.Word\gift-box.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00" y="3285000"/>
              <a:ext cx="288000" cy="288000"/>
            </a:xfrm>
            <a:prstGeom prst="rect">
              <a:avLst/>
            </a:prstGeom>
            <a:noFill/>
            <a:ln>
              <a:noFill/>
            </a:ln>
          </p:spPr>
        </p:pic>
      </p:grpSp>
    </p:spTree>
    <p:extLst>
      <p:ext uri="{BB962C8B-B14F-4D97-AF65-F5344CB8AC3E}">
        <p14:creationId xmlns:p14="http://schemas.microsoft.com/office/powerpoint/2010/main" val="804151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Finales </a:t>
            </a:r>
            <a:r>
              <a:rPr lang="de-DE" sz="2400" dirty="0" err="1" smtClean="0"/>
              <a:t>Sustainable</a:t>
            </a:r>
            <a:r>
              <a:rPr lang="de-DE" sz="2400" dirty="0" smtClean="0"/>
              <a:t> </a:t>
            </a:r>
            <a:r>
              <a:rPr lang="de-DE" sz="2400" dirty="0"/>
              <a:t>Value Proposition </a:t>
            </a:r>
            <a:r>
              <a:rPr lang="de-DE" sz="2400" dirty="0" smtClean="0"/>
              <a:t>Statement</a:t>
            </a:r>
            <a:endParaRPr lang="de-DE" sz="2400" dirty="0"/>
          </a:p>
        </p:txBody>
      </p:sp>
      <p:sp>
        <p:nvSpPr>
          <p:cNvPr id="31" name="Rechteck 30"/>
          <p:cNvSpPr/>
          <p:nvPr/>
        </p:nvSpPr>
        <p:spPr>
          <a:xfrm>
            <a:off x="529038" y="2217926"/>
            <a:ext cx="828561" cy="307777"/>
          </a:xfrm>
          <a:prstGeom prst="rect">
            <a:avLst/>
          </a:prstGeom>
        </p:spPr>
        <p:txBody>
          <a:bodyPr wrap="none">
            <a:spAutoFit/>
          </a:bodyPr>
          <a:lstStyle/>
          <a:p>
            <a:r>
              <a:rPr lang="de-DE" dirty="0" smtClean="0"/>
              <a:t>Vorlage</a:t>
            </a:r>
            <a:endParaRPr lang="de-DE" dirty="0"/>
          </a:p>
        </p:txBody>
      </p:sp>
      <p:sp>
        <p:nvSpPr>
          <p:cNvPr id="37" name="Rechteck 36"/>
          <p:cNvSpPr/>
          <p:nvPr/>
        </p:nvSpPr>
        <p:spPr>
          <a:xfrm>
            <a:off x="506922" y="4603012"/>
            <a:ext cx="870752" cy="307777"/>
          </a:xfrm>
          <a:prstGeom prst="rect">
            <a:avLst/>
          </a:prstGeom>
        </p:spPr>
        <p:txBody>
          <a:bodyPr wrap="none">
            <a:spAutoFit/>
          </a:bodyPr>
          <a:lstStyle/>
          <a:p>
            <a:r>
              <a:rPr lang="de-DE" dirty="0" smtClean="0"/>
              <a:t>Beispiel</a:t>
            </a:r>
            <a:endParaRPr lang="de-DE" dirty="0"/>
          </a:p>
        </p:txBody>
      </p:sp>
      <p:grpSp>
        <p:nvGrpSpPr>
          <p:cNvPr id="39" name="Gruppieren 38"/>
          <p:cNvGrpSpPr/>
          <p:nvPr/>
        </p:nvGrpSpPr>
        <p:grpSpPr>
          <a:xfrm>
            <a:off x="1558721" y="1451052"/>
            <a:ext cx="9899650" cy="2151099"/>
            <a:chOff x="482600" y="1331823"/>
            <a:chExt cx="9899650" cy="2151099"/>
          </a:xfrm>
        </p:grpSpPr>
        <p:sp>
          <p:nvSpPr>
            <p:cNvPr id="42" name="Rechteck 41"/>
            <p:cNvSpPr/>
            <p:nvPr/>
          </p:nvSpPr>
          <p:spPr bwMode="auto">
            <a:xfrm>
              <a:off x="482600" y="1331823"/>
              <a:ext cx="9623386" cy="2151099"/>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7" name="Textfeld 46"/>
            <p:cNvSpPr txBox="1"/>
            <p:nvPr/>
          </p:nvSpPr>
          <p:spPr>
            <a:xfrm>
              <a:off x="813453" y="1374702"/>
              <a:ext cx="9568797" cy="1892826"/>
            </a:xfrm>
            <a:prstGeom prst="rect">
              <a:avLst/>
            </a:prstGeom>
            <a:noFill/>
          </p:spPr>
          <p:txBody>
            <a:bodyPr wrap="square" rtlCol="0">
              <a:spAutoFit/>
            </a:bodyPr>
            <a:lstStyle/>
            <a:p>
              <a:pPr algn="l">
                <a:spcAft>
                  <a:spcPts val="6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es/er______________________,________________und_________________________.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48" name="Textfeld 47"/>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49" name="Textfeld 48"/>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0" name="Textfeld 49"/>
            <p:cNvSpPr txBox="1"/>
            <p:nvPr/>
          </p:nvSpPr>
          <p:spPr>
            <a:xfrm>
              <a:off x="1841439" y="2651035"/>
              <a:ext cx="6260047"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(Die Leistung Ihres Nutzenversprechen. Denken Sie daran Ihre Nachhaltigkeitsaspekte einzubringen.)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1" name="Textfeld 50"/>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2" name="Textfeld 51"/>
            <p:cNvSpPr txBox="1"/>
            <p:nvPr/>
          </p:nvSpPr>
          <p:spPr>
            <a:xfrm>
              <a:off x="1693253" y="319956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53" name="Gruppieren 52"/>
          <p:cNvGrpSpPr/>
          <p:nvPr/>
        </p:nvGrpSpPr>
        <p:grpSpPr>
          <a:xfrm>
            <a:off x="1558721" y="3787180"/>
            <a:ext cx="9899650" cy="2186497"/>
            <a:chOff x="482600" y="1331823"/>
            <a:chExt cx="9899650" cy="2186497"/>
          </a:xfrm>
        </p:grpSpPr>
        <p:sp>
          <p:nvSpPr>
            <p:cNvPr id="54" name="Rechteck 53"/>
            <p:cNvSpPr/>
            <p:nvPr/>
          </p:nvSpPr>
          <p:spPr bwMode="auto">
            <a:xfrm>
              <a:off x="482600" y="1331823"/>
              <a:ext cx="9623386" cy="2186497"/>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5" name="Textfeld 54"/>
            <p:cNvSpPr txBox="1"/>
            <p:nvPr/>
          </p:nvSpPr>
          <p:spPr>
            <a:xfrm>
              <a:off x="813453" y="1374702"/>
              <a:ext cx="9568797" cy="1969770"/>
            </a:xfrm>
            <a:prstGeom prst="rect">
              <a:avLst/>
            </a:prstGeom>
            <a:noFill/>
          </p:spPr>
          <p:txBody>
            <a:bodyPr wrap="square" rtlCol="0">
              <a:spAutoFit/>
            </a:bodyPr>
            <a:lstStyle/>
            <a:p>
              <a:pPr algn="l">
                <a:spcAft>
                  <a:spcPts val="12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er/es______________________,________________und_________________________.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56" name="Textfeld 55"/>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7" name="Textfeld 56"/>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9" name="Textfeld 58"/>
            <p:cNvSpPr txBox="1"/>
            <p:nvPr/>
          </p:nvSpPr>
          <p:spPr>
            <a:xfrm>
              <a:off x="966502" y="2651035"/>
              <a:ext cx="7712368"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eigenen Verben, wie z.B. reduzieren, verhindern, steigern oder ermöglichen. Denken Sie hier an Ihre Nachhaltigkeitsaspekte.)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2" name="Textfeld 61"/>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3" name="Textfeld 62"/>
            <p:cNvSpPr txBox="1"/>
            <p:nvPr/>
          </p:nvSpPr>
          <p:spPr>
            <a:xfrm>
              <a:off x="1693253" y="325671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sp>
        <p:nvSpPr>
          <p:cNvPr id="64" name="Textfeld 63"/>
          <p:cNvSpPr txBox="1"/>
          <p:nvPr/>
        </p:nvSpPr>
        <p:spPr>
          <a:xfrm>
            <a:off x="2789455" y="3854978"/>
            <a:ext cx="1129540"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SVP-Workshop</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5" name="Textfeld 64"/>
          <p:cNvSpPr txBox="1"/>
          <p:nvPr/>
        </p:nvSpPr>
        <p:spPr>
          <a:xfrm>
            <a:off x="4772685" y="3854978"/>
            <a:ext cx="1596847"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jungen </a:t>
            </a:r>
            <a:r>
              <a:rPr lang="de-DE" sz="1200" dirty="0" err="1" smtClean="0">
                <a:solidFill>
                  <a:schemeClr val="accent1">
                    <a:lumMod val="50000"/>
                  </a:schemeClr>
                </a:solidFill>
                <a:latin typeface="Calibri" panose="020F0502020204030204" pitchFamily="34" charset="0"/>
                <a:cs typeface="Calibri" panose="020F0502020204030204" pitchFamily="34" charset="0"/>
              </a:rPr>
              <a:t>GründerInnen</a:t>
            </a:r>
            <a:r>
              <a:rPr lang="de-DE" sz="1200" dirty="0" smtClean="0">
                <a:solidFill>
                  <a:schemeClr val="accent1">
                    <a:lumMod val="50000"/>
                  </a:schemeClr>
                </a:solidFill>
                <a:latin typeface="Calibri" panose="020F0502020204030204" pitchFamily="34" charset="0"/>
                <a:cs typeface="Calibri" panose="020F0502020204030204" pitchFamily="34" charset="0"/>
              </a:rPr>
              <a:t> </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6" name="Textfeld 65"/>
          <p:cNvSpPr txBox="1"/>
          <p:nvPr/>
        </p:nvSpPr>
        <p:spPr>
          <a:xfrm>
            <a:off x="5294431" y="4813860"/>
            <a:ext cx="1656221" cy="276999"/>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Stakeholder priorisiert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7" name="Textfeld 66"/>
          <p:cNvSpPr txBox="1"/>
          <p:nvPr/>
        </p:nvSpPr>
        <p:spPr>
          <a:xfrm>
            <a:off x="2963044" y="4637989"/>
            <a:ext cx="2298860"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einen </a:t>
            </a:r>
            <a:r>
              <a:rPr lang="de-DE" sz="1200" dirty="0" err="1" smtClean="0">
                <a:solidFill>
                  <a:schemeClr val="accent1">
                    <a:lumMod val="50000"/>
                  </a:schemeClr>
                </a:solidFill>
                <a:latin typeface="Calibri" panose="020F0502020204030204" pitchFamily="34" charset="0"/>
                <a:cs typeface="Calibri" panose="020F0502020204030204" pitchFamily="34" charset="0"/>
              </a:rPr>
              <a:t>Deep</a:t>
            </a:r>
            <a:r>
              <a:rPr lang="de-DE" sz="1200" dirty="0" smtClean="0">
                <a:solidFill>
                  <a:schemeClr val="accent1">
                    <a:lumMod val="50000"/>
                  </a:schemeClr>
                </a:solidFill>
                <a:latin typeface="Calibri" panose="020F0502020204030204" pitchFamily="34" charset="0"/>
                <a:cs typeface="Calibri" panose="020F0502020204030204" pitchFamily="34" charset="0"/>
              </a:rPr>
              <a:t> </a:t>
            </a:r>
            <a:r>
              <a:rPr lang="de-DE" sz="1200" dirty="0" err="1" smtClean="0">
                <a:solidFill>
                  <a:schemeClr val="accent1">
                    <a:lumMod val="50000"/>
                  </a:schemeClr>
                </a:solidFill>
                <a:latin typeface="Calibri" panose="020F0502020204030204" pitchFamily="34" charset="0"/>
                <a:cs typeface="Calibri" panose="020F0502020204030204" pitchFamily="34" charset="0"/>
              </a:rPr>
              <a:t>Dive</a:t>
            </a:r>
            <a:r>
              <a:rPr lang="de-DE" sz="1200" dirty="0" smtClean="0">
                <a:solidFill>
                  <a:schemeClr val="accent1">
                    <a:lumMod val="50000"/>
                  </a:schemeClr>
                </a:solidFill>
                <a:latin typeface="Calibri" panose="020F0502020204030204" pitchFamily="34" charset="0"/>
                <a:cs typeface="Calibri" panose="020F0502020204030204" pitchFamily="34" charset="0"/>
              </a:rPr>
              <a:t> in das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Thema Value </a:t>
            </a:r>
            <a:r>
              <a:rPr lang="de-DE" sz="1200" dirty="0" err="1" smtClean="0">
                <a:solidFill>
                  <a:schemeClr val="accent1">
                    <a:lumMod val="50000"/>
                  </a:schemeClr>
                </a:solidFill>
                <a:latin typeface="Calibri" panose="020F0502020204030204" pitchFamily="34" charset="0"/>
                <a:cs typeface="Calibri" panose="020F0502020204030204" pitchFamily="34" charset="0"/>
              </a:rPr>
              <a:t>Propositon</a:t>
            </a:r>
            <a:r>
              <a:rPr lang="de-DE" sz="1200" dirty="0" smtClean="0">
                <a:solidFill>
                  <a:schemeClr val="accent1">
                    <a:lumMod val="50000"/>
                  </a:schemeClr>
                </a:solidFill>
                <a:latin typeface="Calibri" panose="020F0502020204030204" pitchFamily="34" charset="0"/>
                <a:cs typeface="Calibri" panose="020F0502020204030204" pitchFamily="34" charset="0"/>
              </a:rPr>
              <a:t> bietet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8" name="Textfeld 67"/>
          <p:cNvSpPr txBox="1"/>
          <p:nvPr/>
        </p:nvSpPr>
        <p:spPr>
          <a:xfrm>
            <a:off x="6946700" y="3849718"/>
            <a:ext cx="2661241" cy="276999"/>
          </a:xfrm>
          <a:prstGeom prst="rect">
            <a:avLst/>
          </a:prstGeom>
          <a:noFill/>
        </p:spPr>
        <p:txBody>
          <a:bodyPr wrap="none" rtlCol="0">
            <a:spAutoFit/>
          </a:bodyPr>
          <a:lstStyle/>
          <a:p>
            <a:r>
              <a:rPr lang="de-DE" sz="1200" dirty="0" smtClean="0">
                <a:solidFill>
                  <a:schemeClr val="accent1">
                    <a:lumMod val="50000"/>
                  </a:schemeClr>
                </a:solidFill>
                <a:latin typeface="Calibri" panose="020F0502020204030204" pitchFamily="34" charset="0"/>
                <a:cs typeface="Calibri" panose="020F0502020204030204" pitchFamily="34" charset="0"/>
              </a:rPr>
              <a:t>Nachhaltig ein </a:t>
            </a:r>
            <a:r>
              <a:rPr lang="de-DE" sz="1200" dirty="0">
                <a:solidFill>
                  <a:schemeClr val="accent1">
                    <a:lumMod val="50000"/>
                  </a:schemeClr>
                </a:solidFill>
                <a:latin typeface="Calibri" panose="020F0502020204030204" pitchFamily="34" charset="0"/>
                <a:cs typeface="Calibri" panose="020F0502020204030204" pitchFamily="34" charset="0"/>
              </a:rPr>
              <a:t>Unternehmen </a:t>
            </a:r>
            <a:r>
              <a:rPr lang="de-DE" sz="1200" dirty="0" smtClean="0">
                <a:solidFill>
                  <a:schemeClr val="accent1">
                    <a:lumMod val="50000"/>
                  </a:schemeClr>
                </a:solidFill>
                <a:latin typeface="Calibri" panose="020F0502020204030204" pitchFamily="34" charset="0"/>
                <a:cs typeface="Calibri" panose="020F0502020204030204" pitchFamily="34" charset="0"/>
              </a:rPr>
              <a:t>aufbauen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9" name="Textfeld 68"/>
          <p:cNvSpPr txBox="1"/>
          <p:nvPr/>
        </p:nvSpPr>
        <p:spPr>
          <a:xfrm>
            <a:off x="3018055" y="5272191"/>
            <a:ext cx="2727637" cy="461665"/>
          </a:xfrm>
          <a:prstGeom prst="rect">
            <a:avLst/>
          </a:prstGeom>
          <a:noFill/>
        </p:spPr>
        <p:txBody>
          <a:bodyPr wrap="squar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herkömmliche Business-Bücher,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die keine Anwendungsanleitung geben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70" name="Textfeld 69"/>
          <p:cNvSpPr txBox="1"/>
          <p:nvPr/>
        </p:nvSpPr>
        <p:spPr>
          <a:xfrm>
            <a:off x="7349112" y="4634123"/>
            <a:ext cx="2405879"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konstant den Nachhaltigkeitsgedanken integriert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34" name="Rechteck 33"/>
          <p:cNvSpPr/>
          <p:nvPr/>
        </p:nvSpPr>
        <p:spPr>
          <a:xfrm>
            <a:off x="7714233" y="6423187"/>
            <a:ext cx="4474690" cy="276999"/>
          </a:xfrm>
          <a:prstGeom prst="rect">
            <a:avLst/>
          </a:prstGeom>
          <a:ln>
            <a:solidFill>
              <a:srgbClr val="9BBE3D"/>
            </a:solidFill>
          </a:ln>
        </p:spPr>
        <p:txBody>
          <a:bodyPr wrap="square">
            <a:spAutoFit/>
          </a:bodyPr>
          <a:lstStyle/>
          <a:p>
            <a:r>
              <a:rPr lang="de-DE" sz="1200" dirty="0" smtClean="0">
                <a:latin typeface="Calibri" panose="020F0502020204030204" pitchFamily="34" charset="0"/>
              </a:rPr>
              <a:t>Gerne auch eigenständig formulierbar</a:t>
            </a:r>
            <a:r>
              <a:rPr lang="de-DE" sz="1200" dirty="0">
                <a:latin typeface="Calibri" panose="020F0502020204030204" pitchFamily="34" charset="0"/>
              </a:rPr>
              <a:t> </a:t>
            </a:r>
            <a:r>
              <a:rPr lang="de-DE" sz="1200" dirty="0" smtClean="0">
                <a:latin typeface="Calibri" panose="020F0502020204030204" pitchFamily="34" charset="0"/>
              </a:rPr>
              <a:t>– Ziel ist ein prägnanter Satz.</a:t>
            </a:r>
          </a:p>
        </p:txBody>
      </p:sp>
    </p:spTree>
    <p:extLst>
      <p:ext uri="{BB962C8B-B14F-4D97-AF65-F5344CB8AC3E}">
        <p14:creationId xmlns:p14="http://schemas.microsoft.com/office/powerpoint/2010/main" val="1229070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63084" y="4057453"/>
            <a:ext cx="10363200" cy="2240083"/>
          </a:xfrm>
        </p:spPr>
        <p:txBody>
          <a:bodyPr/>
          <a:lstStyle/>
          <a:p>
            <a:r>
              <a:rPr lang="de-DE" dirty="0" smtClean="0"/>
              <a:t>Finaler Pitch</a:t>
            </a:r>
            <a:r>
              <a:rPr lang="de-DE" dirty="0"/>
              <a:t/>
            </a:r>
            <a:br>
              <a:rPr lang="de-DE" dirty="0"/>
            </a:br>
            <a:r>
              <a:rPr lang="de-DE" sz="2000" dirty="0" smtClean="0"/>
              <a:t>kurze Vorstellung der Kernerkenntnisse des Workshops </a:t>
            </a:r>
            <a:endParaRPr lang="de-DE" dirty="0"/>
          </a:p>
        </p:txBody>
      </p:sp>
    </p:spTree>
    <p:extLst>
      <p:ext uri="{BB962C8B-B14F-4D97-AF65-F5344CB8AC3E}">
        <p14:creationId xmlns:p14="http://schemas.microsoft.com/office/powerpoint/2010/main" val="1084308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das Intro zum </a:t>
            </a:r>
            <a:r>
              <a:rPr lang="de-DE" sz="2400" dirty="0" smtClean="0"/>
              <a:t>Workshop</a:t>
            </a:r>
            <a:br>
              <a:rPr lang="de-DE" sz="2400" dirty="0" smtClean="0"/>
            </a:br>
            <a:r>
              <a:rPr lang="de-DE" sz="2400" dirty="0" smtClean="0"/>
              <a:t>Pitch</a:t>
            </a:r>
            <a:endParaRPr lang="de-DE" sz="24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1025" b="4012"/>
          <a:stretch/>
        </p:blipFill>
        <p:spPr>
          <a:xfrm>
            <a:off x="0" y="-6731"/>
            <a:ext cx="12192000" cy="6864731"/>
          </a:xfrm>
          <a:prstGeom prst="rect">
            <a:avLst/>
          </a:prstGeom>
          <a:ln>
            <a:solidFill>
              <a:schemeClr val="bg1">
                <a:lumMod val="75000"/>
              </a:schemeClr>
            </a:solidFill>
          </a:ln>
        </p:spPr>
      </p:pic>
      <p:grpSp>
        <p:nvGrpSpPr>
          <p:cNvPr id="3" name="Gruppieren 2"/>
          <p:cNvGrpSpPr/>
          <p:nvPr/>
        </p:nvGrpSpPr>
        <p:grpSpPr>
          <a:xfrm>
            <a:off x="2767501" y="4535835"/>
            <a:ext cx="6656999" cy="1431880"/>
            <a:chOff x="2375708" y="4535835"/>
            <a:chExt cx="6656999" cy="1431880"/>
          </a:xfrm>
        </p:grpSpPr>
        <p:sp>
          <p:nvSpPr>
            <p:cNvPr id="9" name="Rechteck 8"/>
            <p:cNvSpPr/>
            <p:nvPr/>
          </p:nvSpPr>
          <p:spPr bwMode="auto">
            <a:xfrm>
              <a:off x="2375708" y="4535835"/>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lang="de-DE" sz="2400" dirty="0" smtClean="0">
                  <a:latin typeface="Calibri" panose="020F0502020204030204" pitchFamily="34" charset="0"/>
                  <a:cs typeface="Calibri" panose="020F0502020204030204" pitchFamily="34" charset="0"/>
                </a:rPr>
                <a:t>Drei</a:t>
              </a:r>
              <a:r>
                <a:rPr kumimoji="0" lang="de-DE"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Minuten</a:t>
              </a:r>
              <a:endParaRPr kumimoji="0" lang="de-DE"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Rechteck 9"/>
            <p:cNvSpPr/>
            <p:nvPr/>
          </p:nvSpPr>
          <p:spPr bwMode="auto">
            <a:xfrm>
              <a:off x="4901194" y="4535835"/>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Zwei Kern-aussagen zu Ihrer SVP</a:t>
              </a:r>
              <a:endParaRPr lang="de-DE" sz="2100" dirty="0">
                <a:solidFill>
                  <a:srgbClr val="000000"/>
                </a:solidFill>
                <a:latin typeface="Calibri" panose="020F0502020204030204" pitchFamily="34" charset="0"/>
                <a:cs typeface="Calibri" panose="020F0502020204030204" pitchFamily="34" charset="0"/>
              </a:endParaRPr>
            </a:p>
          </p:txBody>
        </p:sp>
        <p:sp>
          <p:nvSpPr>
            <p:cNvPr id="11" name="Rechteck 10"/>
            <p:cNvSpPr/>
            <p:nvPr/>
          </p:nvSpPr>
          <p:spPr bwMode="auto">
            <a:xfrm>
              <a:off x="7426680" y="4535835"/>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Ihre größte Erkenntnis und das SVP Statement </a:t>
              </a:r>
              <a:endParaRPr lang="de-DE" sz="2100" dirty="0">
                <a:solidFill>
                  <a:srgbClr val="000000"/>
                </a:solidFill>
                <a:latin typeface="Calibri" panose="020F0502020204030204" pitchFamily="34" charset="0"/>
                <a:cs typeface="Calibri" panose="020F0502020204030204" pitchFamily="34" charset="0"/>
              </a:endParaRPr>
            </a:p>
          </p:txBody>
        </p:sp>
      </p:grpSp>
      <p:sp>
        <p:nvSpPr>
          <p:cNvPr id="12" name="Textfeld 11"/>
          <p:cNvSpPr txBox="1"/>
          <p:nvPr/>
        </p:nvSpPr>
        <p:spPr>
          <a:xfrm>
            <a:off x="3177284" y="347162"/>
            <a:ext cx="5837432" cy="1200329"/>
          </a:xfrm>
          <a:prstGeom prst="rect">
            <a:avLst/>
          </a:prstGeom>
          <a:noFill/>
        </p:spPr>
        <p:txBody>
          <a:bodyPr wrap="none" rtlCol="0">
            <a:spAutoFit/>
          </a:bodyPr>
          <a:lstStyle/>
          <a:p>
            <a:pPr algn="l"/>
            <a:r>
              <a:rPr lang="de-DE" sz="7200" dirty="0" smtClean="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FINALER PITCH</a:t>
            </a:r>
            <a:endParaRPr lang="de-DE" sz="7200" dirty="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671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398461"/>
          </a:xfrm>
        </p:spPr>
        <p:txBody>
          <a:bodyPr/>
          <a:lstStyle/>
          <a:p>
            <a:r>
              <a:rPr lang="de-DE" sz="2400" dirty="0" smtClean="0"/>
              <a:t>Ihre Schritt-für-Schritt-Checkliste zur Erstellung Ihrer Sustainable Value Proposition</a:t>
            </a:r>
            <a:endParaRPr lang="de-DE" sz="2400" dirty="0"/>
          </a:p>
        </p:txBody>
      </p:sp>
      <p:sp>
        <p:nvSpPr>
          <p:cNvPr id="3" name="Inhaltsplatzhalter 2"/>
          <p:cNvSpPr>
            <a:spLocks noGrp="1"/>
          </p:cNvSpPr>
          <p:nvPr>
            <p:ph idx="1"/>
          </p:nvPr>
        </p:nvSpPr>
        <p:spPr>
          <a:xfrm>
            <a:off x="773118" y="985779"/>
            <a:ext cx="9170982" cy="4957821"/>
          </a:xfrm>
        </p:spPr>
        <p:txBody>
          <a:bodyPr/>
          <a:lstStyle/>
          <a:p>
            <a:pPr marL="0" indent="0">
              <a:buNone/>
            </a:pPr>
            <a:r>
              <a:rPr lang="de-DE" b="1" dirty="0" smtClean="0"/>
              <a:t>Haben Sie…</a:t>
            </a:r>
          </a:p>
          <a:p>
            <a:pPr marL="0" indent="0">
              <a:buNone/>
            </a:pPr>
            <a:r>
              <a:rPr lang="de-DE" sz="1200" dirty="0" smtClean="0"/>
              <a:t>…stichpunktartig das Sustainable Business Model beantwortet?</a:t>
            </a:r>
          </a:p>
          <a:p>
            <a:pPr marL="0" indent="0">
              <a:buNone/>
            </a:pPr>
            <a:r>
              <a:rPr lang="de-DE" sz="1200" dirty="0" smtClean="0"/>
              <a:t>…eine Liste mit allen für Sie relevanten Stakeholdern erstellt?</a:t>
            </a:r>
          </a:p>
          <a:p>
            <a:pPr marL="0" indent="0">
              <a:buNone/>
            </a:pPr>
            <a:r>
              <a:rPr lang="de-DE" sz="1200" dirty="0" smtClean="0"/>
              <a:t>…eine Priorisierung Ihrer Stakeholder vorgenommen und den </a:t>
            </a:r>
            <a:r>
              <a:rPr lang="de-DE" sz="1200" b="1" dirty="0" smtClean="0"/>
              <a:t>wichtigsten</a:t>
            </a:r>
            <a:r>
              <a:rPr lang="de-DE" sz="1200" dirty="0" smtClean="0"/>
              <a:t> etwas näher beleuchtet?</a:t>
            </a:r>
          </a:p>
          <a:p>
            <a:pPr marL="0" indent="0">
              <a:buNone/>
            </a:pPr>
            <a:r>
              <a:rPr lang="de-DE" sz="1200" dirty="0" smtClean="0"/>
              <a:t>…die Beziehung des Stakeholders zu Nachhaltigkeit kurz beleuchtet?</a:t>
            </a:r>
          </a:p>
          <a:p>
            <a:pPr marL="0" indent="0">
              <a:buNone/>
            </a:pPr>
            <a:r>
              <a:rPr lang="de-DE" sz="1200" dirty="0" smtClean="0"/>
              <a:t>…im Falle einer Entscheidung für den Stakeholder </a:t>
            </a:r>
            <a:r>
              <a:rPr lang="de-DE" sz="1200" b="1" i="1" dirty="0" smtClean="0"/>
              <a:t>Kunden</a:t>
            </a:r>
            <a:r>
              <a:rPr lang="de-DE" sz="1200" b="1" dirty="0" smtClean="0"/>
              <a:t> </a:t>
            </a:r>
            <a:r>
              <a:rPr lang="de-DE" sz="1200" dirty="0" smtClean="0"/>
              <a:t>einen </a:t>
            </a:r>
            <a:r>
              <a:rPr lang="de-DE" sz="1200" b="1" dirty="0" smtClean="0"/>
              <a:t>Kunden Canvas </a:t>
            </a:r>
            <a:r>
              <a:rPr lang="de-DE" sz="1200" dirty="0" smtClean="0"/>
              <a:t>erstellt indem Sie per Desk Research…</a:t>
            </a:r>
          </a:p>
          <a:p>
            <a:pPr marL="457200" lvl="1" indent="0">
              <a:buNone/>
            </a:pPr>
            <a:r>
              <a:rPr lang="de-DE" sz="1200" dirty="0" smtClean="0"/>
              <a:t>…die spezifischen Kunden-Aufgaben definiert haben?</a:t>
            </a:r>
          </a:p>
          <a:p>
            <a:pPr marL="457200" lvl="1" indent="0">
              <a:buNone/>
            </a:pPr>
            <a:r>
              <a:rPr lang="de-DE" sz="1200" dirty="0" smtClean="0"/>
              <a:t>…die spezifischen Kunden-Gewinne definiert haben?</a:t>
            </a:r>
          </a:p>
          <a:p>
            <a:pPr marL="457200" lvl="1" indent="0">
              <a:buNone/>
            </a:pPr>
            <a:r>
              <a:rPr lang="de-DE" sz="1200" dirty="0" smtClean="0"/>
              <a:t>…die spezifischen Kunden-Problempunkte </a:t>
            </a:r>
            <a:r>
              <a:rPr lang="de-DE" sz="1200" dirty="0"/>
              <a:t>definiert haben</a:t>
            </a:r>
            <a:r>
              <a:rPr lang="de-DE" sz="1200" dirty="0" smtClean="0"/>
              <a:t>?</a:t>
            </a:r>
          </a:p>
          <a:p>
            <a:pPr marL="457200" lvl="1" indent="0">
              <a:buNone/>
            </a:pPr>
            <a:r>
              <a:rPr lang="de-DE" sz="1200" dirty="0" smtClean="0"/>
              <a:t>…die potentiellen Substitute identifiziert haben?</a:t>
            </a:r>
          </a:p>
          <a:p>
            <a:pPr marL="0" indent="0">
              <a:buNone/>
            </a:pPr>
            <a:r>
              <a:rPr lang="de-DE" sz="1200" dirty="0" smtClean="0"/>
              <a:t>…im Falle einer Entscheidung für einen anderen</a:t>
            </a:r>
            <a:r>
              <a:rPr lang="de-DE" sz="1200" b="1" dirty="0" smtClean="0"/>
              <a:t> </a:t>
            </a:r>
            <a:r>
              <a:rPr lang="de-DE" sz="1200" b="1" i="1" dirty="0" smtClean="0"/>
              <a:t>Stakeholder</a:t>
            </a:r>
            <a:r>
              <a:rPr lang="de-DE" sz="1200" dirty="0" smtClean="0"/>
              <a:t> einen </a:t>
            </a:r>
            <a:r>
              <a:rPr lang="de-DE" sz="1200" b="1" dirty="0" smtClean="0"/>
              <a:t>Stakeholder </a:t>
            </a:r>
            <a:r>
              <a:rPr lang="de-DE" sz="1200" b="1" dirty="0"/>
              <a:t>Canvas </a:t>
            </a:r>
            <a:r>
              <a:rPr lang="de-DE" sz="1200" dirty="0" smtClean="0"/>
              <a:t>erstellt indem Sie per Desk Research…</a:t>
            </a:r>
          </a:p>
          <a:p>
            <a:pPr marL="457200" lvl="1" indent="0">
              <a:buNone/>
              <a:tabLst>
                <a:tab pos="361950" algn="l"/>
              </a:tabLst>
            </a:pPr>
            <a:r>
              <a:rPr lang="de-DE" sz="1200" dirty="0" smtClean="0"/>
              <a:t>…die </a:t>
            </a:r>
            <a:r>
              <a:rPr lang="de-DE" sz="1200" dirty="0"/>
              <a:t>spezifischen </a:t>
            </a:r>
            <a:r>
              <a:rPr lang="de-DE" sz="1200" dirty="0" smtClean="0"/>
              <a:t>Stakeholder-Aufgaben </a:t>
            </a:r>
            <a:r>
              <a:rPr lang="de-DE" sz="1200" dirty="0"/>
              <a:t>definiert haben?</a:t>
            </a:r>
          </a:p>
          <a:p>
            <a:pPr marL="457200" lvl="1" indent="0">
              <a:buNone/>
            </a:pPr>
            <a:r>
              <a:rPr lang="de-DE" sz="1200" dirty="0"/>
              <a:t>…die spezifischen </a:t>
            </a:r>
            <a:r>
              <a:rPr lang="de-DE" sz="1200" dirty="0" smtClean="0"/>
              <a:t>Stakeholder-Gewinne </a:t>
            </a:r>
            <a:r>
              <a:rPr lang="de-DE" sz="1200" dirty="0"/>
              <a:t>definiert haben?</a:t>
            </a:r>
          </a:p>
          <a:p>
            <a:pPr marL="457200" lvl="1" indent="0">
              <a:buNone/>
            </a:pPr>
            <a:r>
              <a:rPr lang="de-DE" sz="1200" dirty="0"/>
              <a:t>…die spezifischen </a:t>
            </a:r>
            <a:r>
              <a:rPr lang="de-DE" sz="1200" dirty="0" smtClean="0"/>
              <a:t>Stakeholder-Problempunkte </a:t>
            </a:r>
            <a:r>
              <a:rPr lang="de-DE" sz="1200" dirty="0"/>
              <a:t>definiert haben</a:t>
            </a:r>
            <a:r>
              <a:rPr lang="de-DE" sz="1200" dirty="0" smtClean="0"/>
              <a:t>?</a:t>
            </a:r>
          </a:p>
          <a:p>
            <a:pPr marL="0" indent="0">
              <a:buNone/>
            </a:pPr>
            <a:r>
              <a:rPr lang="de-DE" sz="1200" dirty="0" smtClean="0"/>
              <a:t>…eine Value </a:t>
            </a:r>
            <a:r>
              <a:rPr lang="de-DE" sz="1200" dirty="0" err="1" smtClean="0"/>
              <a:t>Map</a:t>
            </a:r>
            <a:r>
              <a:rPr lang="de-DE" sz="1200" dirty="0" smtClean="0"/>
              <a:t> erstellt, indem Sie Ihr eigenes Nutzenversprechen in Hinblick auf…</a:t>
            </a:r>
          </a:p>
          <a:p>
            <a:pPr marL="457200" lvl="1" indent="0">
              <a:buNone/>
            </a:pPr>
            <a:r>
              <a:rPr lang="de-DE" sz="1200" dirty="0" smtClean="0"/>
              <a:t>…Ihre eigenen Produkte und Services analysiert haben?</a:t>
            </a:r>
          </a:p>
          <a:p>
            <a:pPr marL="457200" lvl="1" indent="0">
              <a:buNone/>
            </a:pPr>
            <a:r>
              <a:rPr lang="de-DE" sz="1200" dirty="0" smtClean="0"/>
              <a:t>…Ihre Gewinnererzeuger analysiert haben?</a:t>
            </a:r>
          </a:p>
          <a:p>
            <a:pPr marL="457200" lvl="1" indent="0">
              <a:buNone/>
            </a:pPr>
            <a:r>
              <a:rPr lang="de-DE" sz="1200" dirty="0" smtClean="0"/>
              <a:t>…Ihre Problemlöser analysiert haben?</a:t>
            </a:r>
          </a:p>
          <a:p>
            <a:pPr marL="0" lvl="1" indent="0">
              <a:spcAft>
                <a:spcPts val="24"/>
              </a:spcAft>
              <a:buNone/>
            </a:pPr>
            <a:r>
              <a:rPr lang="de-DE" sz="1200" dirty="0" smtClean="0"/>
              <a:t>…ein finales </a:t>
            </a:r>
            <a:r>
              <a:rPr lang="de-DE" sz="1200" dirty="0" err="1" smtClean="0"/>
              <a:t>Sustainable</a:t>
            </a:r>
            <a:r>
              <a:rPr lang="de-DE" sz="1200" dirty="0" smtClean="0"/>
              <a:t> Value Proposition Statement formuliert, um Ihr Nutzenversprechen prägnant auf den Punkt zu bringen?</a:t>
            </a:r>
          </a:p>
          <a:p>
            <a:pPr marL="0" lvl="1" indent="0">
              <a:spcAft>
                <a:spcPts val="24"/>
              </a:spcAft>
              <a:buNone/>
            </a:pPr>
            <a:r>
              <a:rPr lang="de-DE" sz="1200" dirty="0" smtClean="0"/>
              <a:t>…alle Nachhaltigkeitsfragen nochmal auf einen Blick beleuchtet und entsprechend Folgehandlungen abgeleitet?</a:t>
            </a:r>
          </a:p>
          <a:p>
            <a:pPr marL="0" indent="0">
              <a:buNone/>
            </a:pPr>
            <a:r>
              <a:rPr lang="de-DE" b="1" dirty="0" smtClean="0"/>
              <a:t>Herzlichen Glückwunsch zur Erstellung Ihrer Sustainable Value Proposition!</a:t>
            </a:r>
          </a:p>
          <a:p>
            <a:pPr lvl="1">
              <a:buFont typeface="Wingdings" panose="05000000000000000000" pitchFamily="2" charset="2"/>
              <a:buChar char="§"/>
            </a:pPr>
            <a:endParaRPr lang="de-DE" sz="1200" dirty="0"/>
          </a:p>
          <a:p>
            <a:pPr lvl="1"/>
            <a:endParaRPr lang="de-DE" sz="1200" b="1" dirty="0" smtClean="0"/>
          </a:p>
          <a:p>
            <a:endParaRPr lang="de-DE" sz="1200" dirty="0" smtClean="0"/>
          </a:p>
          <a:p>
            <a:endParaRPr lang="de-DE" sz="1200" dirty="0" smtClean="0"/>
          </a:p>
          <a:p>
            <a:endParaRPr lang="de-DE" sz="1200" dirty="0" smtClean="0"/>
          </a:p>
          <a:p>
            <a:endParaRPr lang="de-DE" sz="1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8583" y="241360"/>
            <a:ext cx="732602" cy="732602"/>
          </a:xfrm>
          <a:prstGeom prst="rect">
            <a:avLst/>
          </a:prstGeom>
        </p:spPr>
      </p:pic>
      <p:grpSp>
        <p:nvGrpSpPr>
          <p:cNvPr id="7" name="Gruppieren 6"/>
          <p:cNvGrpSpPr/>
          <p:nvPr/>
        </p:nvGrpSpPr>
        <p:grpSpPr>
          <a:xfrm>
            <a:off x="10255743" y="1014307"/>
            <a:ext cx="758398" cy="4794405"/>
            <a:chOff x="10255743" y="1014307"/>
            <a:chExt cx="758398" cy="4794405"/>
          </a:xfrm>
        </p:grpSpPr>
        <p:grpSp>
          <p:nvGrpSpPr>
            <p:cNvPr id="80" name="Gruppieren 79"/>
            <p:cNvGrpSpPr/>
            <p:nvPr/>
          </p:nvGrpSpPr>
          <p:grpSpPr>
            <a:xfrm>
              <a:off x="10255743" y="1014307"/>
              <a:ext cx="758398" cy="4570300"/>
              <a:chOff x="10255743" y="1014307"/>
              <a:chExt cx="758398" cy="4570300"/>
            </a:xfrm>
          </p:grpSpPr>
          <p:grpSp>
            <p:nvGrpSpPr>
              <p:cNvPr id="79" name="Gruppieren 78"/>
              <p:cNvGrpSpPr/>
              <p:nvPr/>
            </p:nvGrpSpPr>
            <p:grpSpPr>
              <a:xfrm>
                <a:off x="10344150" y="1312124"/>
                <a:ext cx="485404" cy="142504"/>
                <a:chOff x="10344150" y="1312124"/>
                <a:chExt cx="485404" cy="142504"/>
              </a:xfrm>
            </p:grpSpPr>
            <p:sp>
              <p:nvSpPr>
                <p:cNvPr id="5" name="Rechteck 4"/>
                <p:cNvSpPr/>
                <p:nvPr/>
              </p:nvSpPr>
              <p:spPr bwMode="auto">
                <a:xfrm>
                  <a:off x="10344150" y="1312124"/>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hteck 5"/>
                <p:cNvSpPr/>
                <p:nvPr/>
              </p:nvSpPr>
              <p:spPr bwMode="auto">
                <a:xfrm>
                  <a:off x="10687050" y="1312124"/>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78" name="Gruppieren 77"/>
              <p:cNvGrpSpPr/>
              <p:nvPr/>
            </p:nvGrpSpPr>
            <p:grpSpPr>
              <a:xfrm>
                <a:off x="10344150" y="1525302"/>
                <a:ext cx="485404" cy="142504"/>
                <a:chOff x="10344150" y="1525302"/>
                <a:chExt cx="485404" cy="142504"/>
              </a:xfrm>
            </p:grpSpPr>
            <p:sp>
              <p:nvSpPr>
                <p:cNvPr id="9" name="Rechteck 8"/>
                <p:cNvSpPr/>
                <p:nvPr/>
              </p:nvSpPr>
              <p:spPr bwMode="auto">
                <a:xfrm>
                  <a:off x="10344150" y="152530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Rechteck 9"/>
                <p:cNvSpPr/>
                <p:nvPr/>
              </p:nvSpPr>
              <p:spPr bwMode="auto">
                <a:xfrm>
                  <a:off x="10687050" y="152530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77" name="Gruppieren 76"/>
              <p:cNvGrpSpPr/>
              <p:nvPr/>
            </p:nvGrpSpPr>
            <p:grpSpPr>
              <a:xfrm>
                <a:off x="10344150" y="1738480"/>
                <a:ext cx="485404" cy="142504"/>
                <a:chOff x="10344150" y="1738480"/>
                <a:chExt cx="485404" cy="142504"/>
              </a:xfrm>
            </p:grpSpPr>
            <p:sp>
              <p:nvSpPr>
                <p:cNvPr id="12" name="Rechteck 11"/>
                <p:cNvSpPr/>
                <p:nvPr/>
              </p:nvSpPr>
              <p:spPr bwMode="auto">
                <a:xfrm>
                  <a:off x="10344150" y="173848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3" name="Rechteck 12"/>
                <p:cNvSpPr/>
                <p:nvPr/>
              </p:nvSpPr>
              <p:spPr bwMode="auto">
                <a:xfrm>
                  <a:off x="10687050" y="173848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76" name="Gruppieren 75"/>
              <p:cNvGrpSpPr/>
              <p:nvPr/>
            </p:nvGrpSpPr>
            <p:grpSpPr>
              <a:xfrm>
                <a:off x="10344150" y="1951658"/>
                <a:ext cx="485404" cy="142504"/>
                <a:chOff x="10344150" y="1951658"/>
                <a:chExt cx="485404" cy="142504"/>
              </a:xfrm>
            </p:grpSpPr>
            <p:sp>
              <p:nvSpPr>
                <p:cNvPr id="15" name="Rechteck 14"/>
                <p:cNvSpPr/>
                <p:nvPr/>
              </p:nvSpPr>
              <p:spPr bwMode="auto">
                <a:xfrm>
                  <a:off x="10344150" y="195165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Rechteck 15"/>
                <p:cNvSpPr/>
                <p:nvPr/>
              </p:nvSpPr>
              <p:spPr bwMode="auto">
                <a:xfrm>
                  <a:off x="10687050" y="195165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71" name="Gruppieren 70"/>
              <p:cNvGrpSpPr/>
              <p:nvPr/>
            </p:nvGrpSpPr>
            <p:grpSpPr>
              <a:xfrm>
                <a:off x="10344897" y="2444103"/>
                <a:ext cx="485404" cy="142504"/>
                <a:chOff x="10344897" y="2444103"/>
                <a:chExt cx="485404" cy="142504"/>
              </a:xfrm>
            </p:grpSpPr>
            <p:sp>
              <p:nvSpPr>
                <p:cNvPr id="23" name="Rechteck 22"/>
                <p:cNvSpPr/>
                <p:nvPr/>
              </p:nvSpPr>
              <p:spPr bwMode="auto">
                <a:xfrm>
                  <a:off x="10344897" y="2444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4" name="Rechteck 23"/>
                <p:cNvSpPr/>
                <p:nvPr/>
              </p:nvSpPr>
              <p:spPr bwMode="auto">
                <a:xfrm>
                  <a:off x="10687797" y="2444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70" name="Gruppieren 69"/>
              <p:cNvGrpSpPr/>
              <p:nvPr/>
            </p:nvGrpSpPr>
            <p:grpSpPr>
              <a:xfrm>
                <a:off x="10344897" y="2693292"/>
                <a:ext cx="485404" cy="142504"/>
                <a:chOff x="10344897" y="2693292"/>
                <a:chExt cx="485404" cy="142504"/>
              </a:xfrm>
            </p:grpSpPr>
            <p:sp>
              <p:nvSpPr>
                <p:cNvPr id="26" name="Rechteck 25"/>
                <p:cNvSpPr/>
                <p:nvPr/>
              </p:nvSpPr>
              <p:spPr bwMode="auto">
                <a:xfrm>
                  <a:off x="10344897" y="269329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7" name="Rechteck 26"/>
                <p:cNvSpPr/>
                <p:nvPr/>
              </p:nvSpPr>
              <p:spPr bwMode="auto">
                <a:xfrm>
                  <a:off x="10687797" y="269329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66" name="Gruppieren 65"/>
              <p:cNvGrpSpPr/>
              <p:nvPr/>
            </p:nvGrpSpPr>
            <p:grpSpPr>
              <a:xfrm>
                <a:off x="10344150" y="2954438"/>
                <a:ext cx="485404" cy="142504"/>
                <a:chOff x="10344150" y="2954438"/>
                <a:chExt cx="485404" cy="142504"/>
              </a:xfrm>
            </p:grpSpPr>
            <p:sp>
              <p:nvSpPr>
                <p:cNvPr id="32" name="Rechteck 31"/>
                <p:cNvSpPr/>
                <p:nvPr/>
              </p:nvSpPr>
              <p:spPr bwMode="auto">
                <a:xfrm>
                  <a:off x="10344150" y="295443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Rechteck 32"/>
                <p:cNvSpPr/>
                <p:nvPr/>
              </p:nvSpPr>
              <p:spPr bwMode="auto">
                <a:xfrm>
                  <a:off x="10687050" y="295443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65" name="Gruppieren 64"/>
              <p:cNvGrpSpPr/>
              <p:nvPr/>
            </p:nvGrpSpPr>
            <p:grpSpPr>
              <a:xfrm>
                <a:off x="10344150" y="3198096"/>
                <a:ext cx="485404" cy="142504"/>
                <a:chOff x="10344150" y="3198096"/>
                <a:chExt cx="485404" cy="142504"/>
              </a:xfrm>
            </p:grpSpPr>
            <p:sp>
              <p:nvSpPr>
                <p:cNvPr id="35" name="Rechteck 34"/>
                <p:cNvSpPr/>
                <p:nvPr/>
              </p:nvSpPr>
              <p:spPr bwMode="auto">
                <a:xfrm>
                  <a:off x="10344150" y="3198096"/>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Rechteck 35"/>
                <p:cNvSpPr/>
                <p:nvPr/>
              </p:nvSpPr>
              <p:spPr bwMode="auto">
                <a:xfrm>
                  <a:off x="10687050" y="3198096"/>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42" name="Gruppieren 41"/>
              <p:cNvGrpSpPr/>
              <p:nvPr/>
            </p:nvGrpSpPr>
            <p:grpSpPr>
              <a:xfrm>
                <a:off x="10351368" y="3686057"/>
                <a:ext cx="485404" cy="142504"/>
                <a:chOff x="10351368" y="3686057"/>
                <a:chExt cx="485404" cy="142504"/>
              </a:xfrm>
            </p:grpSpPr>
            <p:sp>
              <p:nvSpPr>
                <p:cNvPr id="44" name="Rechteck 43"/>
                <p:cNvSpPr/>
                <p:nvPr/>
              </p:nvSpPr>
              <p:spPr bwMode="auto">
                <a:xfrm>
                  <a:off x="10351368" y="3686057"/>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5" name="Rechteck 44"/>
                <p:cNvSpPr/>
                <p:nvPr/>
              </p:nvSpPr>
              <p:spPr bwMode="auto">
                <a:xfrm>
                  <a:off x="10694268" y="3686057"/>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41" name="Gruppieren 40"/>
              <p:cNvGrpSpPr/>
              <p:nvPr/>
            </p:nvGrpSpPr>
            <p:grpSpPr>
              <a:xfrm>
                <a:off x="10348193" y="3940510"/>
                <a:ext cx="485404" cy="142504"/>
                <a:chOff x="10348193" y="3940510"/>
                <a:chExt cx="485404" cy="142504"/>
              </a:xfrm>
            </p:grpSpPr>
            <p:sp>
              <p:nvSpPr>
                <p:cNvPr id="47" name="Rechteck 46"/>
                <p:cNvSpPr/>
                <p:nvPr/>
              </p:nvSpPr>
              <p:spPr bwMode="auto">
                <a:xfrm>
                  <a:off x="10348193" y="39405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8" name="Rechteck 47"/>
                <p:cNvSpPr/>
                <p:nvPr/>
              </p:nvSpPr>
              <p:spPr bwMode="auto">
                <a:xfrm>
                  <a:off x="10691093" y="39405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40" name="Gruppieren 39"/>
              <p:cNvGrpSpPr/>
              <p:nvPr/>
            </p:nvGrpSpPr>
            <p:grpSpPr>
              <a:xfrm>
                <a:off x="10351368" y="4191788"/>
                <a:ext cx="485404" cy="142504"/>
                <a:chOff x="10351368" y="4191788"/>
                <a:chExt cx="485404" cy="142504"/>
              </a:xfrm>
            </p:grpSpPr>
            <p:sp>
              <p:nvSpPr>
                <p:cNvPr id="50" name="Rechteck 49"/>
                <p:cNvSpPr/>
                <p:nvPr/>
              </p:nvSpPr>
              <p:spPr bwMode="auto">
                <a:xfrm>
                  <a:off x="10351368" y="419178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1" name="Rechteck 50"/>
                <p:cNvSpPr/>
                <p:nvPr/>
              </p:nvSpPr>
              <p:spPr bwMode="auto">
                <a:xfrm>
                  <a:off x="10694268" y="419178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29" name="Gruppieren 28"/>
              <p:cNvGrpSpPr/>
              <p:nvPr/>
            </p:nvGrpSpPr>
            <p:grpSpPr>
              <a:xfrm>
                <a:off x="10350500" y="4669210"/>
                <a:ext cx="485404" cy="142504"/>
                <a:chOff x="10350500" y="4669210"/>
                <a:chExt cx="485404" cy="142504"/>
              </a:xfrm>
            </p:grpSpPr>
            <p:sp>
              <p:nvSpPr>
                <p:cNvPr id="56" name="Rechteck 55"/>
                <p:cNvSpPr/>
                <p:nvPr/>
              </p:nvSpPr>
              <p:spPr bwMode="auto">
                <a:xfrm>
                  <a:off x="10350500" y="46692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7" name="Rechteck 56"/>
                <p:cNvSpPr/>
                <p:nvPr/>
              </p:nvSpPr>
              <p:spPr bwMode="auto">
                <a:xfrm>
                  <a:off x="10693400" y="46692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28" name="Gruppieren 27"/>
              <p:cNvGrpSpPr/>
              <p:nvPr/>
            </p:nvGrpSpPr>
            <p:grpSpPr>
              <a:xfrm>
                <a:off x="10350500" y="4958591"/>
                <a:ext cx="485404" cy="142504"/>
                <a:chOff x="10350500" y="4958591"/>
                <a:chExt cx="485404" cy="142504"/>
              </a:xfrm>
            </p:grpSpPr>
            <p:sp>
              <p:nvSpPr>
                <p:cNvPr id="59" name="Rechteck 58"/>
                <p:cNvSpPr/>
                <p:nvPr/>
              </p:nvSpPr>
              <p:spPr bwMode="auto">
                <a:xfrm>
                  <a:off x="10350500" y="4958591"/>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0" name="Rechteck 59"/>
                <p:cNvSpPr/>
                <p:nvPr/>
              </p:nvSpPr>
              <p:spPr bwMode="auto">
                <a:xfrm>
                  <a:off x="10693400" y="4958591"/>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18" name="Gruppieren 17"/>
              <p:cNvGrpSpPr/>
              <p:nvPr/>
            </p:nvGrpSpPr>
            <p:grpSpPr>
              <a:xfrm>
                <a:off x="10350500" y="5171772"/>
                <a:ext cx="485404" cy="142504"/>
                <a:chOff x="10350500" y="5171772"/>
                <a:chExt cx="485404" cy="142504"/>
              </a:xfrm>
            </p:grpSpPr>
            <p:sp>
              <p:nvSpPr>
                <p:cNvPr id="62" name="Rechteck 61"/>
                <p:cNvSpPr/>
                <p:nvPr/>
              </p:nvSpPr>
              <p:spPr bwMode="auto">
                <a:xfrm>
                  <a:off x="10350500" y="517177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3" name="Rechteck 62"/>
                <p:cNvSpPr/>
                <p:nvPr/>
              </p:nvSpPr>
              <p:spPr bwMode="auto">
                <a:xfrm>
                  <a:off x="10693400" y="517177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17" name="Gruppieren 16"/>
              <p:cNvGrpSpPr/>
              <p:nvPr/>
            </p:nvGrpSpPr>
            <p:grpSpPr>
              <a:xfrm>
                <a:off x="10350500" y="5442103"/>
                <a:ext cx="485404" cy="142504"/>
                <a:chOff x="10350500" y="5442103"/>
                <a:chExt cx="485404" cy="142504"/>
              </a:xfrm>
            </p:grpSpPr>
            <p:sp>
              <p:nvSpPr>
                <p:cNvPr id="68" name="Rechteck 67"/>
                <p:cNvSpPr/>
                <p:nvPr/>
              </p:nvSpPr>
              <p:spPr bwMode="auto">
                <a:xfrm>
                  <a:off x="10350500" y="5442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9" name="Rechteck 68"/>
                <p:cNvSpPr/>
                <p:nvPr/>
              </p:nvSpPr>
              <p:spPr bwMode="auto">
                <a:xfrm>
                  <a:off x="10693400" y="5442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73" name="Textfeld 72"/>
              <p:cNvSpPr txBox="1"/>
              <p:nvPr/>
            </p:nvSpPr>
            <p:spPr>
              <a:xfrm>
                <a:off x="10255743" y="1014307"/>
                <a:ext cx="319318" cy="307777"/>
              </a:xfrm>
              <a:prstGeom prst="rect">
                <a:avLst/>
              </a:prstGeom>
              <a:noFill/>
            </p:spPr>
            <p:txBody>
              <a:bodyPr wrap="none" rtlCol="0">
                <a:spAutoFit/>
              </a:bodyPr>
              <a:lstStyle/>
              <a:p>
                <a:pPr algn="l"/>
                <a:r>
                  <a:rPr lang="de-DE" dirty="0" smtClean="0">
                    <a:latin typeface="Calibri" panose="020F0502020204030204" pitchFamily="34" charset="0"/>
                    <a:cs typeface="Calibri" panose="020F0502020204030204" pitchFamily="34" charset="0"/>
                  </a:rPr>
                  <a:t>ja</a:t>
                </a:r>
                <a:endParaRPr lang="de-DE" dirty="0">
                  <a:latin typeface="Calibri" panose="020F0502020204030204" pitchFamily="34" charset="0"/>
                  <a:cs typeface="Calibri" panose="020F0502020204030204" pitchFamily="34" charset="0"/>
                </a:endParaRPr>
              </a:p>
            </p:txBody>
          </p:sp>
          <p:sp>
            <p:nvSpPr>
              <p:cNvPr id="74" name="Textfeld 73"/>
              <p:cNvSpPr txBox="1"/>
              <p:nvPr/>
            </p:nvSpPr>
            <p:spPr>
              <a:xfrm>
                <a:off x="10502462" y="1014307"/>
                <a:ext cx="511679" cy="307777"/>
              </a:xfrm>
              <a:prstGeom prst="rect">
                <a:avLst/>
              </a:prstGeom>
              <a:noFill/>
            </p:spPr>
            <p:txBody>
              <a:bodyPr wrap="none" rtlCol="0">
                <a:spAutoFit/>
              </a:bodyPr>
              <a:lstStyle/>
              <a:p>
                <a:pPr algn="l"/>
                <a:r>
                  <a:rPr lang="de-DE" dirty="0" smtClean="0">
                    <a:latin typeface="Calibri" panose="020F0502020204030204" pitchFamily="34" charset="0"/>
                    <a:cs typeface="Calibri" panose="020F0502020204030204" pitchFamily="34" charset="0"/>
                  </a:rPr>
                  <a:t>nein</a:t>
                </a:r>
                <a:endParaRPr lang="de-DE" dirty="0">
                  <a:latin typeface="Calibri" panose="020F0502020204030204" pitchFamily="34" charset="0"/>
                  <a:cs typeface="Calibri" panose="020F0502020204030204" pitchFamily="34" charset="0"/>
                </a:endParaRPr>
              </a:p>
            </p:txBody>
          </p:sp>
        </p:grpSp>
        <p:sp>
          <p:nvSpPr>
            <p:cNvPr id="67" name="Rechteck 66"/>
            <p:cNvSpPr/>
            <p:nvPr/>
          </p:nvSpPr>
          <p:spPr bwMode="auto">
            <a:xfrm>
              <a:off x="10350500" y="566620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5" name="Rechteck 74"/>
            <p:cNvSpPr/>
            <p:nvPr/>
          </p:nvSpPr>
          <p:spPr bwMode="auto">
            <a:xfrm>
              <a:off x="10693400" y="566620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94343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estreifter Pfeil nach rechts 12"/>
          <p:cNvSpPr/>
          <p:nvPr/>
        </p:nvSpPr>
        <p:spPr bwMode="auto">
          <a:xfrm>
            <a:off x="3992218" y="4812754"/>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de-DE" dirty="0">
              <a:latin typeface="Calibri" panose="020F0502020204030204" pitchFamily="34" charset="0"/>
              <a:cs typeface="Calibri" panose="020F0502020204030204" pitchFamily="34" charset="0"/>
            </a:endParaRPr>
          </a:p>
        </p:txBody>
      </p:sp>
      <p:sp>
        <p:nvSpPr>
          <p:cNvPr id="23" name="Rechteck 22"/>
          <p:cNvSpPr/>
          <p:nvPr/>
        </p:nvSpPr>
        <p:spPr>
          <a:xfrm>
            <a:off x="4267817" y="5116711"/>
            <a:ext cx="665439" cy="307777"/>
          </a:xfrm>
          <a:prstGeom prst="rect">
            <a:avLst/>
          </a:prstGeom>
        </p:spPr>
        <p:txBody>
          <a:bodyPr wrap="none">
            <a:spAutoFit/>
          </a:bodyPr>
          <a:lstStyle/>
          <a:p>
            <a:pPr algn="ctr" eaLnBrk="1" hangingPunct="1"/>
            <a:r>
              <a:rPr lang="de-DE" dirty="0" smtClean="0">
                <a:latin typeface="Calibri" panose="020F0502020204030204" pitchFamily="34" charset="0"/>
                <a:cs typeface="Calibri" panose="020F0502020204030204" pitchFamily="34" charset="0"/>
              </a:rPr>
              <a:t>Marke</a:t>
            </a:r>
            <a:endParaRPr lang="de-DE" dirty="0">
              <a:latin typeface="Calibri" panose="020F0502020204030204" pitchFamily="34" charset="0"/>
              <a:cs typeface="Calibri" panose="020F0502020204030204" pitchFamily="34" charset="0"/>
            </a:endParaRPr>
          </a:p>
        </p:txBody>
      </p:sp>
      <p:sp>
        <p:nvSpPr>
          <p:cNvPr id="2" name="Titel 1"/>
          <p:cNvSpPr>
            <a:spLocks noGrp="1"/>
          </p:cNvSpPr>
          <p:nvPr>
            <p:ph type="title"/>
          </p:nvPr>
        </p:nvSpPr>
        <p:spPr/>
        <p:txBody>
          <a:bodyPr/>
          <a:lstStyle/>
          <a:p>
            <a:r>
              <a:rPr lang="de-DE" dirty="0" smtClean="0"/>
              <a:t>Die Vorteile einer Sustainable Value Proposition</a:t>
            </a:r>
            <a:endParaRPr lang="de-DE" dirty="0"/>
          </a:p>
        </p:txBody>
      </p:sp>
      <p:sp>
        <p:nvSpPr>
          <p:cNvPr id="4" name="Ellipse 3"/>
          <p:cNvSpPr/>
          <p:nvPr/>
        </p:nvSpPr>
        <p:spPr bwMode="auto">
          <a:xfrm>
            <a:off x="1726191" y="2673899"/>
            <a:ext cx="1793173" cy="1793173"/>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Sustainable Value Proposition</a:t>
            </a:r>
          </a:p>
        </p:txBody>
      </p:sp>
      <p:sp>
        <p:nvSpPr>
          <p:cNvPr id="5" name="Pfeil nach rechts 4"/>
          <p:cNvSpPr/>
          <p:nvPr/>
        </p:nvSpPr>
        <p:spPr bwMode="auto">
          <a:xfrm>
            <a:off x="178128" y="3191679"/>
            <a:ext cx="1401290" cy="617517"/>
          </a:xfrm>
          <a:prstGeom prst="rightArrow">
            <a:avLst/>
          </a:prstGeom>
          <a:noFill/>
          <a:ln w="12700" cap="flat" cmpd="sng" algn="ctr">
            <a:solidFill>
              <a:srgbClr val="9BBE3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gn="ctr" eaLnBrk="1" hangingPunct="1">
              <a:buFont typeface="Times" charset="0"/>
              <a:buNone/>
            </a:pPr>
            <a:r>
              <a:rPr lang="de-DE" dirty="0">
                <a:latin typeface="Calibri" panose="020F0502020204030204" pitchFamily="34" charset="0"/>
                <a:cs typeface="Calibri" panose="020F0502020204030204" pitchFamily="34" charset="0"/>
              </a:rPr>
              <a:t>Workshop</a:t>
            </a:r>
          </a:p>
        </p:txBody>
      </p:sp>
      <p:sp>
        <p:nvSpPr>
          <p:cNvPr id="10" name="Gestreifter Pfeil nach rechts 9"/>
          <p:cNvSpPr/>
          <p:nvPr/>
        </p:nvSpPr>
        <p:spPr bwMode="auto">
          <a:xfrm>
            <a:off x="3992220" y="1199407"/>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r>
              <a:rPr lang="de-DE" dirty="0" smtClean="0">
                <a:latin typeface="Calibri" panose="020F0502020204030204" pitchFamily="34" charset="0"/>
                <a:cs typeface="Calibri" panose="020F0502020204030204" pitchFamily="34" charset="0"/>
              </a:rPr>
              <a:t>Team</a:t>
            </a:r>
            <a:endParaRPr lang="de-DE" dirty="0">
              <a:latin typeface="Calibri" panose="020F0502020204030204" pitchFamily="34" charset="0"/>
              <a:cs typeface="Calibri" panose="020F0502020204030204" pitchFamily="34" charset="0"/>
            </a:endParaRPr>
          </a:p>
        </p:txBody>
      </p:sp>
      <p:sp>
        <p:nvSpPr>
          <p:cNvPr id="11" name="Gestreifter Pfeil nach rechts 10"/>
          <p:cNvSpPr/>
          <p:nvPr/>
        </p:nvSpPr>
        <p:spPr bwMode="auto">
          <a:xfrm>
            <a:off x="3992218" y="2417147"/>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12" name="Gestreifter Pfeil nach rechts 11"/>
          <p:cNvSpPr/>
          <p:nvPr/>
        </p:nvSpPr>
        <p:spPr bwMode="auto">
          <a:xfrm>
            <a:off x="3992218" y="3629164"/>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14" name="Abgerundetes Rechteck 13"/>
          <p:cNvSpPr/>
          <p:nvPr/>
        </p:nvSpPr>
        <p:spPr bwMode="auto">
          <a:xfrm>
            <a:off x="5718066" y="1199407"/>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 name="Abgerundetes Rechteck 14"/>
          <p:cNvSpPr/>
          <p:nvPr/>
        </p:nvSpPr>
        <p:spPr bwMode="auto">
          <a:xfrm>
            <a:off x="5718066" y="2441675"/>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Abgerundetes Rechteck 15"/>
          <p:cNvSpPr/>
          <p:nvPr/>
        </p:nvSpPr>
        <p:spPr bwMode="auto">
          <a:xfrm>
            <a:off x="5726532" y="4804836"/>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Abgerundetes Rechteck 16"/>
          <p:cNvSpPr/>
          <p:nvPr/>
        </p:nvSpPr>
        <p:spPr bwMode="auto">
          <a:xfrm>
            <a:off x="5718066" y="3617289"/>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 name="Textfeld 18"/>
          <p:cNvSpPr txBox="1"/>
          <p:nvPr/>
        </p:nvSpPr>
        <p:spPr>
          <a:xfrm>
            <a:off x="5718066" y="1170850"/>
            <a:ext cx="5845284"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Eine Auseinandersetzung mit Nachhaltigkeitsaspekten im Zusammenhang mit Ihrem Nutzenversprechen unterstützt Sie und Ihr Team dabei alle anderen Bereiche Ihres Geschäftsmodells kontinuierlich zu hinterfragen und somit das eigene Unternehmen langfristig resilienter zu gestalten.</a:t>
            </a:r>
            <a:endParaRPr lang="de-DE" b="0" dirty="0">
              <a:latin typeface="Calibri" panose="020F0502020204030204" pitchFamily="34" charset="0"/>
              <a:cs typeface="Calibri" panose="020F0502020204030204" pitchFamily="34" charset="0"/>
            </a:endParaRPr>
          </a:p>
        </p:txBody>
      </p:sp>
      <p:sp>
        <p:nvSpPr>
          <p:cNvPr id="20" name="Textfeld 19"/>
          <p:cNvSpPr txBox="1"/>
          <p:nvPr/>
        </p:nvSpPr>
        <p:spPr>
          <a:xfrm>
            <a:off x="5718067" y="2413018"/>
            <a:ext cx="5836818"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Ein steigendes Nachhaltigkeitsbewusstsein in der Gesellschaft zeichnet sich über lange Zeit auch im Konsumverhalten jedes Einzelnen ab. Eine nachhaltige</a:t>
            </a:r>
          </a:p>
          <a:p>
            <a:pPr algn="just"/>
            <a:r>
              <a:rPr lang="de-DE" b="0" dirty="0" smtClean="0">
                <a:latin typeface="Calibri" panose="020F0502020204030204" pitchFamily="34" charset="0"/>
                <a:cs typeface="Calibri" panose="020F0502020204030204" pitchFamily="34" charset="0"/>
              </a:rPr>
              <a:t> SVP ist ein wichtiges Differenzierungsmerkmal zu Wettbewerbern sowie Schlüssel zu potentiellen neuen Märkten.</a:t>
            </a:r>
            <a:endParaRPr lang="de-DE" b="0" dirty="0">
              <a:latin typeface="Calibri" panose="020F0502020204030204" pitchFamily="34" charset="0"/>
              <a:cs typeface="Calibri" panose="020F0502020204030204" pitchFamily="34" charset="0"/>
            </a:endParaRPr>
          </a:p>
        </p:txBody>
      </p:sp>
      <p:sp>
        <p:nvSpPr>
          <p:cNvPr id="21" name="Textfeld 20"/>
          <p:cNvSpPr txBox="1"/>
          <p:nvPr/>
        </p:nvSpPr>
        <p:spPr>
          <a:xfrm>
            <a:off x="5718067" y="3597307"/>
            <a:ext cx="5836818"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Neben Konsumenten steigt auch das Interesse von verschiedenen Geldgebern in nachhaltige (Jung-)unternehmen zu investieren, um einen positiven Impact mit ihren Investitionen zu erzielen. Eine SVP hilft Ihnen dabei, ein Signal zu setzen und neue Wege der Finanzierung zu erschließen. </a:t>
            </a:r>
            <a:endParaRPr lang="de-DE" b="0" dirty="0">
              <a:latin typeface="Calibri" panose="020F0502020204030204" pitchFamily="34" charset="0"/>
              <a:cs typeface="Calibri" panose="020F0502020204030204" pitchFamily="34" charset="0"/>
            </a:endParaRPr>
          </a:p>
        </p:txBody>
      </p:sp>
      <p:sp>
        <p:nvSpPr>
          <p:cNvPr id="24" name="Textfeld 23"/>
          <p:cNvSpPr txBox="1"/>
          <p:nvPr/>
        </p:nvSpPr>
        <p:spPr>
          <a:xfrm>
            <a:off x="5726532" y="4812754"/>
            <a:ext cx="5836818" cy="307777"/>
          </a:xfrm>
          <a:prstGeom prst="rect">
            <a:avLst/>
          </a:prstGeom>
          <a:noFill/>
          <a:ln w="12700">
            <a:noFill/>
          </a:ln>
        </p:spPr>
        <p:txBody>
          <a:bodyPr wrap="square" rtlCol="0">
            <a:spAutoFit/>
          </a:bodyPr>
          <a:lstStyle/>
          <a:p>
            <a:pPr algn="just"/>
            <a:endParaRPr lang="de-DE" b="0" dirty="0">
              <a:latin typeface="Calibri" panose="020F0502020204030204" pitchFamily="34" charset="0"/>
              <a:cs typeface="Calibri" panose="020F0502020204030204" pitchFamily="34" charset="0"/>
            </a:endParaRPr>
          </a:p>
        </p:txBody>
      </p:sp>
      <p:sp>
        <p:nvSpPr>
          <p:cNvPr id="25" name="Textfeld 24"/>
          <p:cNvSpPr txBox="1"/>
          <p:nvPr/>
        </p:nvSpPr>
        <p:spPr>
          <a:xfrm>
            <a:off x="5726532" y="4789004"/>
            <a:ext cx="5836818"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Von einem SVP profitieren nicht nur Ihre Kunden, sondern auch Ihre künftigen Arbeitnehmer. Eine Unternehmen, das mit seinen Lösungen einen nach-haltigen Wert schaffen möchte, erweist sich als attraktiverer Arbeitgeber, mit dem sich Arbeitnehmer mehr identifizieren können und lieber für arbeiten.</a:t>
            </a:r>
            <a:endParaRPr lang="de-DE" b="0" dirty="0">
              <a:latin typeface="Calibri" panose="020F0502020204030204" pitchFamily="34" charset="0"/>
              <a:cs typeface="Calibri" panose="020F0502020204030204" pitchFamily="34" charset="0"/>
            </a:endParaRPr>
          </a:p>
        </p:txBody>
      </p:sp>
      <p:sp>
        <p:nvSpPr>
          <p:cNvPr id="3" name="Textfeld 2"/>
          <p:cNvSpPr txBox="1"/>
          <p:nvPr/>
        </p:nvSpPr>
        <p:spPr>
          <a:xfrm>
            <a:off x="4098891" y="2744986"/>
            <a:ext cx="1119987" cy="307777"/>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Wettbewerb</a:t>
            </a:r>
            <a:endParaRPr lang="de-DE" dirty="0">
              <a:latin typeface="Calibri" panose="020F0502020204030204" pitchFamily="34" charset="0"/>
              <a:cs typeface="Calibri" panose="020F0502020204030204" pitchFamily="34" charset="0"/>
            </a:endParaRPr>
          </a:p>
        </p:txBody>
      </p:sp>
      <p:sp>
        <p:nvSpPr>
          <p:cNvPr id="22" name="Textfeld 21"/>
          <p:cNvSpPr txBox="1"/>
          <p:nvPr/>
        </p:nvSpPr>
        <p:spPr>
          <a:xfrm>
            <a:off x="4070446" y="3932475"/>
            <a:ext cx="1126077" cy="307777"/>
          </a:xfrm>
          <a:prstGeom prst="rect">
            <a:avLst/>
          </a:prstGeom>
          <a:noFill/>
        </p:spPr>
        <p:txBody>
          <a:bodyPr wrap="none" rtlCol="0">
            <a:spAutoFit/>
          </a:bodyPr>
          <a:lstStyle/>
          <a:p>
            <a:pPr algn="ctr" eaLnBrk="1" hangingPunct="1">
              <a:buFont typeface="Times" charset="0"/>
              <a:buNone/>
            </a:pPr>
            <a:r>
              <a:rPr lang="de-DE" dirty="0" smtClean="0">
                <a:latin typeface="Calibri" panose="020F0502020204030204" pitchFamily="34" charset="0"/>
                <a:cs typeface="Calibri" panose="020F0502020204030204" pitchFamily="34" charset="0"/>
              </a:rPr>
              <a:t>Kapitalgeber</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52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P spid="10" grpId="0" animBg="1"/>
      <p:bldP spid="11" grpId="0" animBg="1"/>
      <p:bldP spid="12" grpId="0" animBg="1"/>
      <p:bldP spid="14" grpId="0" animBg="1"/>
      <p:bldP spid="15" grpId="0" animBg="1"/>
      <p:bldP spid="16" grpId="0" animBg="1"/>
      <p:bldP spid="17" grpId="0" animBg="1"/>
      <p:bldP spid="19" grpId="0"/>
      <p:bldP spid="20" grpId="0"/>
      <p:bldP spid="21" grpId="0"/>
      <p:bldP spid="24" grpId="0"/>
      <p:bldP spid="25" grpId="0"/>
      <p:bldP spid="3"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Alle Nachhaltigkeitsfragen noch einmal im Überblick (1/2)</a:t>
            </a:r>
            <a:endParaRPr lang="de-DE" sz="2400" dirty="0"/>
          </a:p>
        </p:txBody>
      </p:sp>
      <p:sp>
        <p:nvSpPr>
          <p:cNvPr id="8" name="Inhaltsplatzhalter 7"/>
          <p:cNvSpPr>
            <a:spLocks noGrp="1"/>
          </p:cNvSpPr>
          <p:nvPr>
            <p:ph idx="1"/>
          </p:nvPr>
        </p:nvSpPr>
        <p:spPr>
          <a:xfrm>
            <a:off x="520700" y="956128"/>
            <a:ext cx="11034184" cy="246318"/>
          </a:xfrm>
        </p:spPr>
        <p:txBody>
          <a:bodyPr/>
          <a:lstStyle/>
          <a:p>
            <a:pPr marL="0" indent="0">
              <a:buNone/>
            </a:pPr>
            <a:r>
              <a:rPr lang="de-DE" b="1" dirty="0" smtClean="0"/>
              <a:t>Stakeholderbeziehung zur Nachhaltigkeit</a:t>
            </a:r>
            <a:endParaRPr lang="de-DE" b="1" dirty="0"/>
          </a:p>
        </p:txBody>
      </p:sp>
      <p:sp>
        <p:nvSpPr>
          <p:cNvPr id="4" name="Abgerundetes Rechteck 3"/>
          <p:cNvSpPr/>
          <p:nvPr/>
        </p:nvSpPr>
        <p:spPr bwMode="auto">
          <a:xfrm>
            <a:off x="519177" y="333243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Inwiefern haben die Jobs bzw. Aufgaben Ihrer Kunden bereits Berührungspunkte mit Nachhaltigkeit?	</a:t>
            </a:r>
          </a:p>
        </p:txBody>
      </p:sp>
      <p:sp>
        <p:nvSpPr>
          <p:cNvPr id="13" name="Abgerundetes Rechteck 12"/>
          <p:cNvSpPr/>
          <p:nvPr/>
        </p:nvSpPr>
        <p:spPr bwMode="auto">
          <a:xfrm>
            <a:off x="519177" y="1270130"/>
            <a:ext cx="11235871" cy="441722"/>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steht Ihr Stakeholder zum Thema ökologische und gesellschaftliche Nachhaltigkeit sowie </a:t>
            </a:r>
            <a:r>
              <a:rPr lang="de-DE" b="0" kern="0" dirty="0" smtClean="0">
                <a:solidFill>
                  <a:srgbClr val="000000"/>
                </a:solidFill>
                <a:latin typeface="Calibri"/>
              </a:rPr>
              <a:t>Klimaschutz (Bspw</a:t>
            </a:r>
            <a:r>
              <a:rPr lang="de-DE" b="0" kern="0" dirty="0">
                <a:solidFill>
                  <a:srgbClr val="000000"/>
                </a:solidFill>
                <a:latin typeface="Calibri"/>
              </a:rPr>
              <a:t>. Bedeutung, Wahrnehmung, Haltung, Konsumverhalten)?</a:t>
            </a:r>
          </a:p>
        </p:txBody>
      </p:sp>
      <p:sp>
        <p:nvSpPr>
          <p:cNvPr id="19" name="Abgerundetes Rechteck 18"/>
          <p:cNvSpPr/>
          <p:nvPr/>
        </p:nvSpPr>
        <p:spPr bwMode="auto">
          <a:xfrm>
            <a:off x="1328057" y="1791962"/>
            <a:ext cx="10426991" cy="326475"/>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Falls positiv: Wie können Sie diese Einstellung für sich nutzen? Was sind Ansatzpunkte auf die Sie achten sollten?</a:t>
            </a:r>
          </a:p>
        </p:txBody>
      </p:sp>
      <p:sp>
        <p:nvSpPr>
          <p:cNvPr id="21" name="Abgerundetes Rechteck 20"/>
          <p:cNvSpPr/>
          <p:nvPr/>
        </p:nvSpPr>
        <p:spPr bwMode="auto">
          <a:xfrm>
            <a:off x="1328057" y="2192269"/>
            <a:ext cx="10426991" cy="326475"/>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Falls indifferent: Was sind die Gründe für die Indifferenz? Können Sie positive Anreize zur Meinungsänderung schaffen?</a:t>
            </a:r>
          </a:p>
        </p:txBody>
      </p:sp>
      <p:sp>
        <p:nvSpPr>
          <p:cNvPr id="22" name="Abgerundetes Rechteck 21"/>
          <p:cNvSpPr/>
          <p:nvPr/>
        </p:nvSpPr>
        <p:spPr bwMode="auto">
          <a:xfrm>
            <a:off x="1328057" y="2592854"/>
            <a:ext cx="10426991" cy="326475"/>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Falls negativ: Woher kommt die </a:t>
            </a:r>
            <a:r>
              <a:rPr lang="de-DE" b="0" kern="0" dirty="0" smtClean="0">
                <a:solidFill>
                  <a:srgbClr val="000000"/>
                </a:solidFill>
                <a:latin typeface="Calibri"/>
              </a:rPr>
              <a:t>Einstellung und was lernen Sie daraus? Können </a:t>
            </a:r>
            <a:r>
              <a:rPr lang="de-DE" b="0" kern="0" dirty="0">
                <a:solidFill>
                  <a:srgbClr val="000000"/>
                </a:solidFill>
                <a:latin typeface="Calibri"/>
              </a:rPr>
              <a:t>Sie positive Anreize zur Meinungsänderung schaffen?</a:t>
            </a:r>
          </a:p>
        </p:txBody>
      </p:sp>
      <p:sp>
        <p:nvSpPr>
          <p:cNvPr id="23" name="Abgerundetes Rechteck 22"/>
          <p:cNvSpPr/>
          <p:nvPr/>
        </p:nvSpPr>
        <p:spPr bwMode="auto">
          <a:xfrm>
            <a:off x="519174" y="3808157"/>
            <a:ext cx="11235871" cy="42622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kann die Integration von ökologisch und gesellschaftlich nachhaltigen Aspekten in Ihr Nutzenversprechen die Erfüllung der (Neben-)Jobs verbessern? </a:t>
            </a:r>
          </a:p>
        </p:txBody>
      </p:sp>
      <p:sp>
        <p:nvSpPr>
          <p:cNvPr id="26" name="Abgerundetes Rechteck 25"/>
          <p:cNvSpPr/>
          <p:nvPr/>
        </p:nvSpPr>
        <p:spPr bwMode="auto">
          <a:xfrm>
            <a:off x="519174" y="5421298"/>
            <a:ext cx="11235871" cy="32993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Inwiefern spielen nachhaltige Aspekte des Substituts eine Rolle bei der Entscheidung Ihrer Kunden und was schließen Sie daraus?</a:t>
            </a:r>
          </a:p>
        </p:txBody>
      </p:sp>
      <p:sp>
        <p:nvSpPr>
          <p:cNvPr id="27" name="Abgerundetes Rechteck 26"/>
          <p:cNvSpPr/>
          <p:nvPr/>
        </p:nvSpPr>
        <p:spPr bwMode="auto">
          <a:xfrm>
            <a:off x="519174" y="4609936"/>
            <a:ext cx="11235871" cy="437781"/>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Rolle spielt Nachhaltigkeit und welche zusätzlichen </a:t>
            </a:r>
            <a:r>
              <a:rPr lang="de-DE" b="0" kern="0" dirty="0" smtClean="0">
                <a:solidFill>
                  <a:srgbClr val="000000"/>
                </a:solidFill>
                <a:latin typeface="Calibri"/>
              </a:rPr>
              <a:t>Kunden-Gewinne/Kunden-Probleme </a:t>
            </a:r>
            <a:r>
              <a:rPr lang="de-DE" b="0" kern="0" dirty="0">
                <a:solidFill>
                  <a:srgbClr val="000000"/>
                </a:solidFill>
                <a:latin typeface="Calibri"/>
              </a:rPr>
              <a:t>können Sie durch eine Berücksichtigung von nachhaltigen Aspekten </a:t>
            </a:r>
            <a:r>
              <a:rPr lang="de-DE" b="0" kern="0" dirty="0" smtClean="0">
                <a:solidFill>
                  <a:srgbClr val="000000"/>
                </a:solidFill>
                <a:latin typeface="Calibri"/>
              </a:rPr>
              <a:t>generieren/lindern?</a:t>
            </a:r>
            <a:endParaRPr lang="de-DE" b="0" kern="0" dirty="0">
              <a:solidFill>
                <a:srgbClr val="000000"/>
              </a:solidFill>
              <a:latin typeface="Calibri"/>
            </a:endParaRPr>
          </a:p>
        </p:txBody>
      </p:sp>
      <p:sp>
        <p:nvSpPr>
          <p:cNvPr id="29" name="Inhaltsplatzhalter 7"/>
          <p:cNvSpPr txBox="1">
            <a:spLocks/>
          </p:cNvSpPr>
          <p:nvPr/>
        </p:nvSpPr>
        <p:spPr bwMode="auto">
          <a:xfrm>
            <a:off x="519174" y="3028150"/>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Stakeholder-Aufgaben</a:t>
            </a:r>
            <a:endParaRPr lang="de-DE" b="1" kern="0" dirty="0"/>
          </a:p>
        </p:txBody>
      </p:sp>
      <p:sp>
        <p:nvSpPr>
          <p:cNvPr id="30" name="Inhaltsplatzhalter 7"/>
          <p:cNvSpPr txBox="1">
            <a:spLocks/>
          </p:cNvSpPr>
          <p:nvPr/>
        </p:nvSpPr>
        <p:spPr bwMode="auto">
          <a:xfrm>
            <a:off x="519174" y="4323284"/>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Stakeholder-Gewinne und -Problempunkte</a:t>
            </a:r>
            <a:endParaRPr lang="de-DE" b="1" kern="0" dirty="0"/>
          </a:p>
        </p:txBody>
      </p:sp>
      <p:sp>
        <p:nvSpPr>
          <p:cNvPr id="31" name="Inhaltsplatzhalter 7"/>
          <p:cNvSpPr txBox="1">
            <a:spLocks/>
          </p:cNvSpPr>
          <p:nvPr/>
        </p:nvSpPr>
        <p:spPr bwMode="auto">
          <a:xfrm>
            <a:off x="506474" y="5147199"/>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Kundensubstitut</a:t>
            </a:r>
            <a:endParaRPr lang="de-DE" b="1" kern="0" dirty="0"/>
          </a:p>
        </p:txBody>
      </p:sp>
    </p:spTree>
    <p:extLst>
      <p:ext uri="{BB962C8B-B14F-4D97-AF65-F5344CB8AC3E}">
        <p14:creationId xmlns:p14="http://schemas.microsoft.com/office/powerpoint/2010/main" val="8099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Sustainability</a:t>
            </a:r>
            <a:r>
              <a:rPr lang="de-DE" sz="2400" dirty="0" smtClean="0"/>
              <a:t> Basics - </a:t>
            </a:r>
            <a:r>
              <a:rPr lang="de-DE" sz="2400" dirty="0"/>
              <a:t>Kurzvorstellung der </a:t>
            </a:r>
            <a:r>
              <a:rPr lang="de-DE" sz="2400" dirty="0" smtClean="0"/>
              <a:t>Grundlagen</a:t>
            </a:r>
            <a:endParaRPr lang="de-DE" sz="2400" dirty="0"/>
          </a:p>
        </p:txBody>
      </p:sp>
      <p:grpSp>
        <p:nvGrpSpPr>
          <p:cNvPr id="5" name="Gruppieren 4"/>
          <p:cNvGrpSpPr/>
          <p:nvPr/>
        </p:nvGrpSpPr>
        <p:grpSpPr>
          <a:xfrm>
            <a:off x="2612574" y="2020276"/>
            <a:ext cx="6924198" cy="2219215"/>
            <a:chOff x="2612574" y="2020276"/>
            <a:chExt cx="6924198" cy="2219215"/>
          </a:xfrm>
        </p:grpSpPr>
        <p:sp>
          <p:nvSpPr>
            <p:cNvPr id="4" name="Rechteck 3"/>
            <p:cNvSpPr/>
            <p:nvPr/>
          </p:nvSpPr>
          <p:spPr bwMode="auto">
            <a:xfrm>
              <a:off x="2629292" y="2481941"/>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hteck 5"/>
            <p:cNvSpPr/>
            <p:nvPr/>
          </p:nvSpPr>
          <p:spPr bwMode="auto">
            <a:xfrm>
              <a:off x="5097380" y="2481942"/>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Rechteck 6"/>
            <p:cNvSpPr/>
            <p:nvPr/>
          </p:nvSpPr>
          <p:spPr bwMode="auto">
            <a:xfrm>
              <a:off x="7565468" y="2481941"/>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extfeld 11"/>
            <p:cNvSpPr txBox="1"/>
            <p:nvPr/>
          </p:nvSpPr>
          <p:spPr>
            <a:xfrm>
              <a:off x="2612574" y="2883662"/>
              <a:ext cx="2061026" cy="954107"/>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Ansätze zur nachhaltigen Entwicklung,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Prinzipien </a:t>
              </a:r>
              <a:r>
                <a:rPr lang="de-DE" dirty="0">
                  <a:latin typeface="Calibri" panose="020F0502020204030204" pitchFamily="34" charset="0"/>
                  <a:cs typeface="Calibri" panose="020F0502020204030204" pitchFamily="34" charset="0"/>
                </a:rPr>
                <a:t>nachhaltigen </a:t>
              </a:r>
              <a:r>
                <a:rPr lang="de-DE" dirty="0" smtClean="0">
                  <a:latin typeface="Calibri" panose="020F0502020204030204" pitchFamily="34" charset="0"/>
                  <a:cs typeface="Calibri" panose="020F0502020204030204" pitchFamily="34" charset="0"/>
                </a:rPr>
                <a:t>Wirtschaftens &amp; SDGs</a:t>
              </a:r>
              <a:endParaRPr lang="de-DE" dirty="0">
                <a:latin typeface="Calibri" panose="020F0502020204030204" pitchFamily="34" charset="0"/>
                <a:cs typeface="Calibri" panose="020F0502020204030204" pitchFamily="34" charset="0"/>
              </a:endParaRPr>
            </a:p>
          </p:txBody>
        </p:sp>
        <p:sp>
          <p:nvSpPr>
            <p:cNvPr id="16" name="Textfeld 15"/>
            <p:cNvSpPr txBox="1"/>
            <p:nvPr/>
          </p:nvSpPr>
          <p:spPr>
            <a:xfrm>
              <a:off x="5097379" y="2775941"/>
              <a:ext cx="1971305" cy="1169551"/>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Vorstellung </a:t>
              </a:r>
              <a:r>
                <a:rPr lang="de-DE" dirty="0">
                  <a:latin typeface="Calibri" panose="020F0502020204030204" pitchFamily="34" charset="0"/>
                  <a:cs typeface="Calibri" panose="020F0502020204030204" pitchFamily="34" charset="0"/>
                </a:rPr>
                <a:t>des </a:t>
              </a:r>
              <a:r>
                <a:rPr lang="de-DE" dirty="0" smtClean="0">
                  <a:latin typeface="Calibri" panose="020F0502020204030204" pitchFamily="34" charset="0"/>
                  <a:cs typeface="Calibri" panose="020F0502020204030204" pitchFamily="34" charset="0"/>
                </a:rPr>
                <a:t>SBCs (Schwerpunkt: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Mission &amp;Vision, Nutzenversprechen &amp;</a:t>
              </a:r>
              <a:endParaRPr lang="de-DE" dirty="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Nachhaltigkeit)</a:t>
              </a:r>
              <a:endParaRPr lang="de-DE" dirty="0">
                <a:latin typeface="Calibri" panose="020F0502020204030204" pitchFamily="34" charset="0"/>
                <a:cs typeface="Calibri" panose="020F0502020204030204" pitchFamily="34" charset="0"/>
              </a:endParaRPr>
            </a:p>
          </p:txBody>
        </p:sp>
        <p:sp>
          <p:nvSpPr>
            <p:cNvPr id="17" name="Textfeld 16"/>
            <p:cNvSpPr txBox="1"/>
            <p:nvPr/>
          </p:nvSpPr>
          <p:spPr>
            <a:xfrm>
              <a:off x="7565468" y="3099106"/>
              <a:ext cx="1971304" cy="523220"/>
            </a:xfrm>
            <a:prstGeom prst="rect">
              <a:avLst/>
            </a:prstGeom>
            <a:noFill/>
          </p:spPr>
          <p:txBody>
            <a:bodyPr wrap="square" rtlCol="0" anchor="ctr">
              <a:spAutoFit/>
            </a:bodyPr>
            <a:lstStyle/>
            <a:p>
              <a:pPr algn="ctr"/>
              <a:r>
                <a:rPr lang="de-DE" dirty="0" smtClean="0">
                  <a:latin typeface="Calibri" panose="020F0502020204030204" pitchFamily="34" charset="0"/>
                  <a:cs typeface="Calibri" panose="020F0502020204030204" pitchFamily="34" charset="0"/>
                </a:rPr>
                <a:t>Kurze Vorstellung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der Teilnehmenden</a:t>
              </a:r>
              <a:endParaRPr lang="de-DE" dirty="0">
                <a:latin typeface="Calibri" panose="020F0502020204030204" pitchFamily="34" charset="0"/>
                <a:cs typeface="Calibri" panose="020F0502020204030204" pitchFamily="34" charset="0"/>
              </a:endParaRPr>
            </a:p>
          </p:txBody>
        </p:sp>
        <p:sp>
          <p:nvSpPr>
            <p:cNvPr id="3" name="Textfeld 2"/>
            <p:cNvSpPr txBox="1"/>
            <p:nvPr/>
          </p:nvSpPr>
          <p:spPr>
            <a:xfrm>
              <a:off x="4056288" y="2020276"/>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4" name="Textfeld 13"/>
            <p:cNvSpPr txBox="1"/>
            <p:nvPr/>
          </p:nvSpPr>
          <p:spPr>
            <a:xfrm>
              <a:off x="6532960" y="2020276"/>
              <a:ext cx="535724" cy="923330"/>
            </a:xfrm>
            <a:prstGeom prst="rect">
              <a:avLst/>
            </a:prstGeom>
            <a:noFill/>
          </p:spPr>
          <p:txBody>
            <a:bodyPr wrap="none" rtlCol="0">
              <a:spAutoFit/>
            </a:bodyPr>
            <a:lstStyle/>
            <a:p>
              <a:pPr algn="l"/>
              <a:r>
                <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a:t>
              </a:r>
            </a:p>
          </p:txBody>
        </p:sp>
        <p:sp>
          <p:nvSpPr>
            <p:cNvPr id="20" name="Textfeld 19"/>
            <p:cNvSpPr txBox="1"/>
            <p:nvPr/>
          </p:nvSpPr>
          <p:spPr>
            <a:xfrm>
              <a:off x="9001048" y="2020276"/>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9142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Alle Nachhaltigkeitsfragen noch einmal im Überblick (2/2)</a:t>
            </a:r>
            <a:endParaRPr lang="de-DE" sz="2400" dirty="0"/>
          </a:p>
        </p:txBody>
      </p:sp>
      <p:sp>
        <p:nvSpPr>
          <p:cNvPr id="8" name="Inhaltsplatzhalter 7"/>
          <p:cNvSpPr>
            <a:spLocks noGrp="1"/>
          </p:cNvSpPr>
          <p:nvPr>
            <p:ph idx="1"/>
          </p:nvPr>
        </p:nvSpPr>
        <p:spPr>
          <a:xfrm>
            <a:off x="520700" y="956128"/>
            <a:ext cx="11034184" cy="246318"/>
          </a:xfrm>
        </p:spPr>
        <p:txBody>
          <a:bodyPr/>
          <a:lstStyle/>
          <a:p>
            <a:pPr marL="0" indent="0">
              <a:buNone/>
            </a:pPr>
            <a:r>
              <a:rPr lang="de-DE" b="1" dirty="0"/>
              <a:t>Ihre Produkte und Services für Kunden</a:t>
            </a:r>
          </a:p>
        </p:txBody>
      </p:sp>
      <p:sp>
        <p:nvSpPr>
          <p:cNvPr id="4" name="Abgerundetes Rechteck 3"/>
          <p:cNvSpPr/>
          <p:nvPr/>
        </p:nvSpPr>
        <p:spPr bwMode="auto">
          <a:xfrm>
            <a:off x="519177" y="2646632"/>
            <a:ext cx="11235871" cy="45470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sehr führt ein konventionell orientiertes Nutzenversprechen im Vergleich zu einem nachhaltig orientierten zu einem potentiellen Risiko hinsichtlich der </a:t>
            </a:r>
            <a:r>
              <a:rPr lang="de-DE" b="0" kern="0" dirty="0" smtClean="0">
                <a:solidFill>
                  <a:srgbClr val="000000"/>
                </a:solidFill>
                <a:latin typeface="Calibri"/>
              </a:rPr>
              <a:t>Gewinnerzeuger bzw. Problemlöser </a:t>
            </a:r>
            <a:r>
              <a:rPr lang="de-DE" b="0" kern="0" dirty="0">
                <a:solidFill>
                  <a:srgbClr val="000000"/>
                </a:solidFill>
                <a:latin typeface="Calibri"/>
              </a:rPr>
              <a:t>Ihres Produkts und Services?</a:t>
            </a:r>
          </a:p>
        </p:txBody>
      </p:sp>
      <p:sp>
        <p:nvSpPr>
          <p:cNvPr id="13" name="Abgerundetes Rechteck 12"/>
          <p:cNvSpPr/>
          <p:nvPr/>
        </p:nvSpPr>
        <p:spPr bwMode="auto">
          <a:xfrm>
            <a:off x="519177" y="1270130"/>
            <a:ext cx="11235871" cy="42622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Was ist an Ihren P&amp;S nachhaltig bzw. kann nachhaltig gestaltet werden und welche Konsequenzen hat das für Ihr Nutzenversprechen?</a:t>
            </a:r>
          </a:p>
        </p:txBody>
      </p:sp>
      <p:sp>
        <p:nvSpPr>
          <p:cNvPr id="29" name="Inhaltsplatzhalter 7"/>
          <p:cNvSpPr txBox="1">
            <a:spLocks/>
          </p:cNvSpPr>
          <p:nvPr/>
        </p:nvSpPr>
        <p:spPr bwMode="auto">
          <a:xfrm>
            <a:off x="519174" y="2342350"/>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Ihre Gewinnererzeuger &amp; Problemlöser</a:t>
            </a:r>
            <a:endParaRPr lang="de-DE" b="1" kern="0" dirty="0"/>
          </a:p>
        </p:txBody>
      </p:sp>
      <p:sp>
        <p:nvSpPr>
          <p:cNvPr id="20" name="Abgerundetes Rechteck 19"/>
          <p:cNvSpPr/>
          <p:nvPr/>
        </p:nvSpPr>
        <p:spPr bwMode="auto">
          <a:xfrm>
            <a:off x="519174" y="1832498"/>
            <a:ext cx="11235871" cy="430641"/>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spcBef>
                <a:spcPct val="20000"/>
              </a:spcBef>
            </a:pPr>
            <a:r>
              <a:rPr lang="de-DE" b="0" kern="0" dirty="0">
                <a:solidFill>
                  <a:srgbClr val="000000"/>
                </a:solidFill>
                <a:latin typeface="Calibri"/>
              </a:rPr>
              <a:t>Was wären positive sowie negative Auswirkungen ökonomischer, sozialer oder ökologischer Nachhaltigkeit, wenn Sie Aspekte der Nachhaltigkeit entlang Ihrer Wertschöpfung berücksichtigen? </a:t>
            </a:r>
          </a:p>
        </p:txBody>
      </p:sp>
      <p:sp>
        <p:nvSpPr>
          <p:cNvPr id="24" name="Abgerundetes Rechteck 23"/>
          <p:cNvSpPr/>
          <p:nvPr/>
        </p:nvSpPr>
        <p:spPr bwMode="auto">
          <a:xfrm>
            <a:off x="519174" y="3214853"/>
            <a:ext cx="11235871" cy="45470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zusätzlichen Nachhaltigkeitsaspekte steigern den Mehrwert Ihres Nutzenversprechens für Ihre </a:t>
            </a:r>
            <a:r>
              <a:rPr lang="de-DE" b="0" kern="0" dirty="0" smtClean="0">
                <a:solidFill>
                  <a:srgbClr val="000000"/>
                </a:solidFill>
                <a:latin typeface="Calibri"/>
              </a:rPr>
              <a:t>identifizierten Stakeholder-Gewinne bzw. zur Linderung Ihrer identifizierten Stakeholder-Probleme?</a:t>
            </a:r>
            <a:endParaRPr lang="de-DE" b="0" kern="0" dirty="0">
              <a:solidFill>
                <a:srgbClr val="000000"/>
              </a:solidFill>
              <a:latin typeface="Calibri"/>
            </a:endParaRPr>
          </a:p>
        </p:txBody>
      </p:sp>
    </p:spTree>
    <p:extLst>
      <p:ext uri="{BB962C8B-B14F-4D97-AF65-F5344CB8AC3E}">
        <p14:creationId xmlns:p14="http://schemas.microsoft.com/office/powerpoint/2010/main" val="1382258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Verwendete Literatur und Abbildungen</a:t>
            </a:r>
            <a:endParaRPr lang="de-DE" dirty="0"/>
          </a:p>
        </p:txBody>
      </p:sp>
      <p:sp>
        <p:nvSpPr>
          <p:cNvPr id="3" name="Inhaltsplatzhalter 2"/>
          <p:cNvSpPr>
            <a:spLocks noGrp="1"/>
          </p:cNvSpPr>
          <p:nvPr>
            <p:ph idx="1"/>
          </p:nvPr>
        </p:nvSpPr>
        <p:spPr>
          <a:xfrm>
            <a:off x="520700" y="1041400"/>
            <a:ext cx="11034184" cy="5079999"/>
          </a:xfrm>
        </p:spPr>
        <p:txBody>
          <a:bodyPr/>
          <a:lstStyle/>
          <a:p>
            <a:r>
              <a:rPr lang="de-DE" sz="1200" dirty="0"/>
              <a:t>Berger, C., </a:t>
            </a:r>
            <a:r>
              <a:rPr lang="de-DE" sz="1200" dirty="0" err="1"/>
              <a:t>Blauth</a:t>
            </a:r>
            <a:r>
              <a:rPr lang="de-DE" sz="1200" dirty="0"/>
              <a:t>, R. E. &amp; </a:t>
            </a:r>
            <a:r>
              <a:rPr lang="de-DE" sz="1200" dirty="0" err="1"/>
              <a:t>Boger</a:t>
            </a:r>
            <a:r>
              <a:rPr lang="de-DE" sz="1200" dirty="0"/>
              <a:t>, D. (1993). </a:t>
            </a:r>
            <a:r>
              <a:rPr lang="de-DE" sz="1200" dirty="0" err="1"/>
              <a:t>Kano’s</a:t>
            </a:r>
            <a:r>
              <a:rPr lang="de-DE" sz="1200" dirty="0"/>
              <a:t> </a:t>
            </a:r>
            <a:r>
              <a:rPr lang="de-DE" sz="1200" dirty="0" err="1"/>
              <a:t>Methods</a:t>
            </a:r>
            <a:r>
              <a:rPr lang="de-DE" sz="1200" dirty="0"/>
              <a:t> </a:t>
            </a:r>
            <a:r>
              <a:rPr lang="de-DE" sz="1200" dirty="0" err="1"/>
              <a:t>for</a:t>
            </a:r>
            <a:r>
              <a:rPr lang="de-DE" sz="1200" dirty="0"/>
              <a:t> Understanding Customer-</a:t>
            </a:r>
            <a:r>
              <a:rPr lang="de-DE" sz="1200" dirty="0" err="1"/>
              <a:t>Defindes</a:t>
            </a:r>
            <a:r>
              <a:rPr lang="de-DE" sz="1200" dirty="0"/>
              <a:t> Quality. </a:t>
            </a:r>
            <a:r>
              <a:rPr lang="de-DE" sz="1200" i="1" dirty="0"/>
              <a:t>Center </a:t>
            </a:r>
            <a:r>
              <a:rPr lang="de-DE" sz="1200" i="1" dirty="0" err="1"/>
              <a:t>For</a:t>
            </a:r>
            <a:r>
              <a:rPr lang="de-DE" sz="1200" i="1" dirty="0"/>
              <a:t> Quality </a:t>
            </a:r>
            <a:r>
              <a:rPr lang="de-DE" sz="1200" i="1" dirty="0" err="1"/>
              <a:t>of</a:t>
            </a:r>
            <a:r>
              <a:rPr lang="de-DE" sz="1200" i="1" dirty="0"/>
              <a:t> Management Journal</a:t>
            </a:r>
            <a:r>
              <a:rPr lang="de-DE" sz="1200" dirty="0"/>
              <a:t>, </a:t>
            </a:r>
            <a:r>
              <a:rPr lang="de-DE" sz="1200" i="1" dirty="0"/>
              <a:t>Vol. 2</a:t>
            </a:r>
            <a:r>
              <a:rPr lang="de-DE" sz="1200" dirty="0"/>
              <a:t>(4), 1–37.</a:t>
            </a:r>
          </a:p>
          <a:p>
            <a:r>
              <a:rPr lang="de-DE" sz="1200" dirty="0"/>
              <a:t>Bocken, N. M. P., Rana, P. &amp; Short, S. W. (2015). Value </a:t>
            </a:r>
            <a:r>
              <a:rPr lang="de-DE" sz="1200" dirty="0" err="1"/>
              <a:t>mapping</a:t>
            </a:r>
            <a:r>
              <a:rPr lang="de-DE" sz="1200" dirty="0"/>
              <a:t> </a:t>
            </a:r>
            <a:r>
              <a:rPr lang="de-DE" sz="1200" dirty="0" err="1"/>
              <a:t>for</a:t>
            </a:r>
            <a:r>
              <a:rPr lang="de-DE" sz="1200" dirty="0"/>
              <a:t> </a:t>
            </a:r>
            <a:r>
              <a:rPr lang="de-DE" sz="1200" dirty="0" err="1"/>
              <a:t>sustainable</a:t>
            </a:r>
            <a:r>
              <a:rPr lang="de-DE" sz="1200" dirty="0"/>
              <a:t> </a:t>
            </a:r>
            <a:r>
              <a:rPr lang="de-DE" sz="1200" dirty="0" err="1"/>
              <a:t>business</a:t>
            </a:r>
            <a:r>
              <a:rPr lang="de-DE" sz="1200" dirty="0"/>
              <a:t> </a:t>
            </a:r>
            <a:r>
              <a:rPr lang="de-DE" sz="1200" dirty="0" err="1"/>
              <a:t>thinking</a:t>
            </a:r>
            <a:r>
              <a:rPr lang="de-DE" sz="1200" dirty="0"/>
              <a:t>. </a:t>
            </a:r>
            <a:r>
              <a:rPr lang="de-DE" sz="1200" i="1" dirty="0"/>
              <a:t>Journal </a:t>
            </a:r>
            <a:r>
              <a:rPr lang="de-DE" sz="1200" i="1" dirty="0" err="1"/>
              <a:t>of</a:t>
            </a:r>
            <a:r>
              <a:rPr lang="de-DE" sz="1200" i="1" dirty="0"/>
              <a:t> Industrial </a:t>
            </a:r>
            <a:r>
              <a:rPr lang="de-DE" sz="1200" i="1" dirty="0" err="1"/>
              <a:t>and</a:t>
            </a:r>
            <a:r>
              <a:rPr lang="de-DE" sz="1200" i="1" dirty="0"/>
              <a:t> </a:t>
            </a:r>
            <a:r>
              <a:rPr lang="de-DE" sz="1200" i="1" dirty="0" err="1"/>
              <a:t>Production</a:t>
            </a:r>
            <a:r>
              <a:rPr lang="de-DE" sz="1200" i="1" dirty="0"/>
              <a:t> Engineering</a:t>
            </a:r>
            <a:r>
              <a:rPr lang="de-DE" sz="1200" dirty="0"/>
              <a:t>, </a:t>
            </a:r>
            <a:r>
              <a:rPr lang="de-DE" sz="1200" i="1" dirty="0"/>
              <a:t>32</a:t>
            </a:r>
            <a:r>
              <a:rPr lang="de-DE" sz="1200" dirty="0"/>
              <a:t>(1), 67–81.</a:t>
            </a:r>
          </a:p>
          <a:p>
            <a:r>
              <a:rPr lang="de-DE" sz="1200" dirty="0"/>
              <a:t>Bocken, N., Short, S., Rana, P. &amp; Evans, S. (2013). A </a:t>
            </a:r>
            <a:r>
              <a:rPr lang="de-DE" sz="1200" dirty="0" err="1"/>
              <a:t>value</a:t>
            </a:r>
            <a:r>
              <a:rPr lang="de-DE" sz="1200" dirty="0"/>
              <a:t> </a:t>
            </a:r>
            <a:r>
              <a:rPr lang="de-DE" sz="1200" dirty="0" err="1"/>
              <a:t>mapping</a:t>
            </a:r>
            <a:r>
              <a:rPr lang="de-DE" sz="1200" dirty="0"/>
              <a:t> </a:t>
            </a:r>
            <a:r>
              <a:rPr lang="de-DE" sz="1200" dirty="0" err="1"/>
              <a:t>tool</a:t>
            </a:r>
            <a:r>
              <a:rPr lang="de-DE" sz="1200" dirty="0"/>
              <a:t> </a:t>
            </a:r>
            <a:r>
              <a:rPr lang="de-DE" sz="1200" dirty="0" err="1"/>
              <a:t>for</a:t>
            </a:r>
            <a:r>
              <a:rPr lang="de-DE" sz="1200" dirty="0"/>
              <a:t> </a:t>
            </a:r>
            <a:r>
              <a:rPr lang="de-DE" sz="1200" dirty="0" err="1"/>
              <a:t>sustainable</a:t>
            </a:r>
            <a:r>
              <a:rPr lang="de-DE" sz="1200" dirty="0"/>
              <a:t> </a:t>
            </a:r>
            <a:r>
              <a:rPr lang="de-DE" sz="1200" dirty="0" err="1"/>
              <a:t>business</a:t>
            </a:r>
            <a:r>
              <a:rPr lang="de-DE" sz="1200" dirty="0"/>
              <a:t> </a:t>
            </a:r>
            <a:r>
              <a:rPr lang="de-DE" sz="1200" dirty="0" err="1"/>
              <a:t>modelling</a:t>
            </a:r>
            <a:r>
              <a:rPr lang="de-DE" sz="1200" dirty="0"/>
              <a:t>. (G. </a:t>
            </a:r>
            <a:r>
              <a:rPr lang="de-DE" sz="1200" dirty="0" err="1"/>
              <a:t>Lenssen</a:t>
            </a:r>
            <a:r>
              <a:rPr lang="de-DE" sz="1200" dirty="0"/>
              <a:t>, </a:t>
            </a:r>
            <a:r>
              <a:rPr lang="de-DE" sz="1200" dirty="0" err="1"/>
              <a:t>Mollie</a:t>
            </a:r>
            <a:r>
              <a:rPr lang="de-DE" sz="1200" dirty="0"/>
              <a:t> </a:t>
            </a:r>
            <a:r>
              <a:rPr lang="de-DE" sz="1200" dirty="0" err="1"/>
              <a:t>Painter</a:t>
            </a:r>
            <a:r>
              <a:rPr lang="de-DE" sz="1200" dirty="0"/>
              <a:t>, Aileen Ion, Hrsg.)</a:t>
            </a:r>
            <a:r>
              <a:rPr lang="de-DE" sz="1200" i="1" dirty="0"/>
              <a:t>Corporate </a:t>
            </a:r>
            <a:r>
              <a:rPr lang="de-DE" sz="1200" i="1" dirty="0" err="1"/>
              <a:t>Governance</a:t>
            </a:r>
            <a:r>
              <a:rPr lang="de-DE" sz="1200" i="1" dirty="0"/>
              <a:t>: The international </a:t>
            </a:r>
            <a:r>
              <a:rPr lang="de-DE" sz="1200" i="1" dirty="0" err="1"/>
              <a:t>journal</a:t>
            </a:r>
            <a:r>
              <a:rPr lang="de-DE" sz="1200" i="1" dirty="0"/>
              <a:t> </a:t>
            </a:r>
            <a:r>
              <a:rPr lang="de-DE" sz="1200" i="1" dirty="0" err="1"/>
              <a:t>of</a:t>
            </a:r>
            <a:r>
              <a:rPr lang="de-DE" sz="1200" i="1" dirty="0"/>
              <a:t> </a:t>
            </a:r>
            <a:r>
              <a:rPr lang="de-DE" sz="1200" i="1" dirty="0" err="1"/>
              <a:t>business</a:t>
            </a:r>
            <a:r>
              <a:rPr lang="de-DE" sz="1200" i="1" dirty="0"/>
              <a:t> in </a:t>
            </a:r>
            <a:r>
              <a:rPr lang="de-DE" sz="1200" i="1" dirty="0" err="1"/>
              <a:t>society</a:t>
            </a:r>
            <a:r>
              <a:rPr lang="de-DE" sz="1200" dirty="0"/>
              <a:t>, </a:t>
            </a:r>
            <a:r>
              <a:rPr lang="de-DE" sz="1200" i="1" dirty="0"/>
              <a:t>13</a:t>
            </a:r>
            <a:r>
              <a:rPr lang="de-DE" sz="1200" dirty="0"/>
              <a:t>(5), 482–497.</a:t>
            </a:r>
          </a:p>
          <a:p>
            <a:r>
              <a:rPr lang="de-DE" sz="1200" dirty="0" smtClean="0"/>
              <a:t>BUND Baden-Württemberg (o.J.). Nachhaltigkeitsstrategien. </a:t>
            </a:r>
            <a:r>
              <a:rPr lang="de-DE" sz="1200" dirty="0"/>
              <a:t>Verfügbar unter: https://www.bund-bawue.de/themen/mensch-umwelt/nachhaltigkeit/nachhaltigkeitsstrategien</a:t>
            </a:r>
            <a:r>
              <a:rPr lang="de-DE" sz="1200" dirty="0" smtClean="0"/>
              <a:t>/. Zuletzt </a:t>
            </a:r>
            <a:r>
              <a:rPr lang="de-DE" sz="1200" dirty="0"/>
              <a:t>abgerufen am 16.06.2021.</a:t>
            </a:r>
          </a:p>
          <a:p>
            <a:r>
              <a:rPr lang="de-DE" sz="1200" dirty="0" smtClean="0"/>
              <a:t>Bundesregierung (o.J.). Globale Nachhaltigkeitsstrategie. Nachhaltigkeitsziele verständlich erklärt. </a:t>
            </a:r>
            <a:r>
              <a:rPr lang="de-DE" sz="1200" dirty="0"/>
              <a:t>Verfügbar unter: https://</a:t>
            </a:r>
            <a:r>
              <a:rPr lang="de-DE" sz="1200" dirty="0" smtClean="0"/>
              <a:t>www.bundesregierung.de/breg-de/themen/nachhaltigkeitspolitik/nachhaltigkeitsziele-verstaendlich-erklaert-232174. </a:t>
            </a:r>
            <a:r>
              <a:rPr lang="de-DE" sz="1200" dirty="0"/>
              <a:t>Zuletzt abgerufen am </a:t>
            </a:r>
            <a:r>
              <a:rPr lang="de-DE" sz="1200" dirty="0" smtClean="0"/>
              <a:t>16.06.2021.</a:t>
            </a:r>
          </a:p>
          <a:p>
            <a:r>
              <a:rPr lang="de-DE" sz="1200" dirty="0" smtClean="0"/>
              <a:t>Freeman</a:t>
            </a:r>
            <a:r>
              <a:rPr lang="de-DE" sz="1200" dirty="0"/>
              <a:t>, E., R. (1984). </a:t>
            </a:r>
            <a:r>
              <a:rPr lang="de-DE" sz="1200" i="1" dirty="0"/>
              <a:t>Strategic Management. A Stakeholder Approach</a:t>
            </a:r>
            <a:r>
              <a:rPr lang="de-DE" sz="1200" dirty="0"/>
              <a:t>. Boston: Pitman.</a:t>
            </a:r>
          </a:p>
          <a:p>
            <a:r>
              <a:rPr lang="de-DE" sz="1200" dirty="0"/>
              <a:t>Kano, N., </a:t>
            </a:r>
            <a:r>
              <a:rPr lang="de-DE" sz="1200" dirty="0" err="1"/>
              <a:t>Seraku</a:t>
            </a:r>
            <a:r>
              <a:rPr lang="de-DE" sz="1200" dirty="0"/>
              <a:t>, N., Takahashi, F. &amp; </a:t>
            </a:r>
            <a:r>
              <a:rPr lang="de-DE" sz="1200" dirty="0" err="1"/>
              <a:t>Tsuji</a:t>
            </a:r>
            <a:r>
              <a:rPr lang="de-DE" sz="1200" dirty="0"/>
              <a:t>, S. (1984). </a:t>
            </a:r>
            <a:r>
              <a:rPr lang="de-DE" sz="1200" dirty="0" err="1"/>
              <a:t>Attractive</a:t>
            </a:r>
            <a:r>
              <a:rPr lang="de-DE" sz="1200" dirty="0"/>
              <a:t> Quality </a:t>
            </a:r>
            <a:r>
              <a:rPr lang="de-DE" sz="1200" dirty="0" err="1"/>
              <a:t>and</a:t>
            </a:r>
            <a:r>
              <a:rPr lang="de-DE" sz="1200" dirty="0"/>
              <a:t> Must-</a:t>
            </a:r>
            <a:r>
              <a:rPr lang="de-DE" sz="1200" dirty="0" err="1"/>
              <a:t>be</a:t>
            </a:r>
            <a:r>
              <a:rPr lang="de-DE" sz="1200" dirty="0"/>
              <a:t> Quality. </a:t>
            </a:r>
            <a:r>
              <a:rPr lang="de-DE" sz="1200" i="1" dirty="0"/>
              <a:t>Journal </a:t>
            </a:r>
            <a:r>
              <a:rPr lang="de-DE" sz="1200" i="1" dirty="0" err="1"/>
              <a:t>of</a:t>
            </a:r>
            <a:r>
              <a:rPr lang="de-DE" sz="1200" i="1" dirty="0"/>
              <a:t> </a:t>
            </a:r>
            <a:r>
              <a:rPr lang="de-DE" sz="1200" i="1" dirty="0" err="1"/>
              <a:t>the</a:t>
            </a:r>
            <a:r>
              <a:rPr lang="de-DE" sz="1200" i="1" dirty="0"/>
              <a:t> </a:t>
            </a:r>
            <a:r>
              <a:rPr lang="de-DE" sz="1200" i="1" dirty="0" err="1"/>
              <a:t>Japanese</a:t>
            </a:r>
            <a:r>
              <a:rPr lang="de-DE" sz="1200" i="1" dirty="0"/>
              <a:t> Society </a:t>
            </a:r>
            <a:r>
              <a:rPr lang="de-DE" sz="1200" i="1" dirty="0" err="1"/>
              <a:t>for</a:t>
            </a:r>
            <a:r>
              <a:rPr lang="de-DE" sz="1200" i="1" dirty="0"/>
              <a:t> Quality Control</a:t>
            </a:r>
            <a:r>
              <a:rPr lang="de-DE" sz="1200" dirty="0"/>
              <a:t>, (14), 39–48.</a:t>
            </a:r>
          </a:p>
          <a:p>
            <a:r>
              <a:rPr lang="de-DE" sz="1200" dirty="0" smtClean="0"/>
              <a:t>Klimaschutz Neustadt (o.J.). Nachhaltigkeitsmodelle. </a:t>
            </a:r>
            <a:r>
              <a:rPr lang="de-DE" sz="1200" dirty="0"/>
              <a:t>Verfügbar unter: https://klimaschutz.neustadt.eu/Ziele-Umsetzung/Klimawandel-Nachhaltigkeit/Nachhaltigkeitsmodelle</a:t>
            </a:r>
            <a:r>
              <a:rPr lang="de-DE" sz="1200" dirty="0" smtClean="0"/>
              <a:t>/. Zuletzt abgerufen am 16.06.2021.</a:t>
            </a:r>
            <a:endParaRPr lang="de-DE" sz="1200" dirty="0"/>
          </a:p>
          <a:p>
            <a:r>
              <a:rPr lang="de-DE" sz="1200" dirty="0" smtClean="0"/>
              <a:t>Mitchell</a:t>
            </a:r>
            <a:r>
              <a:rPr lang="de-DE" sz="1200" dirty="0"/>
              <a:t>, R. K., </a:t>
            </a:r>
            <a:r>
              <a:rPr lang="de-DE" sz="1200" dirty="0" err="1"/>
              <a:t>Agle</a:t>
            </a:r>
            <a:r>
              <a:rPr lang="de-DE" sz="1200" dirty="0"/>
              <a:t>, B. R. &amp; Wood, D. J. (1997). </a:t>
            </a:r>
            <a:r>
              <a:rPr lang="de-DE" sz="1200" dirty="0" err="1"/>
              <a:t>Toward</a:t>
            </a:r>
            <a:r>
              <a:rPr lang="de-DE" sz="1200" dirty="0"/>
              <a:t> a </a:t>
            </a:r>
            <a:r>
              <a:rPr lang="de-DE" sz="1200" dirty="0" err="1"/>
              <a:t>Theory</a:t>
            </a:r>
            <a:r>
              <a:rPr lang="de-DE" sz="1200" dirty="0"/>
              <a:t> </a:t>
            </a:r>
            <a:r>
              <a:rPr lang="de-DE" sz="1200" dirty="0" err="1"/>
              <a:t>of</a:t>
            </a:r>
            <a:r>
              <a:rPr lang="de-DE" sz="1200" dirty="0"/>
              <a:t> Stakeholder </a:t>
            </a:r>
            <a:r>
              <a:rPr lang="de-DE" sz="1200" dirty="0" err="1"/>
              <a:t>Identification</a:t>
            </a:r>
            <a:r>
              <a:rPr lang="de-DE" sz="1200" dirty="0"/>
              <a:t> </a:t>
            </a:r>
            <a:r>
              <a:rPr lang="de-DE" sz="1200" dirty="0" err="1"/>
              <a:t>and</a:t>
            </a:r>
            <a:r>
              <a:rPr lang="de-DE" sz="1200" dirty="0"/>
              <a:t> </a:t>
            </a:r>
            <a:r>
              <a:rPr lang="de-DE" sz="1200" dirty="0" err="1"/>
              <a:t>Salience</a:t>
            </a:r>
            <a:r>
              <a:rPr lang="de-DE" sz="1200" dirty="0"/>
              <a:t>: </a:t>
            </a:r>
            <a:r>
              <a:rPr lang="de-DE" sz="1200" dirty="0" err="1"/>
              <a:t>Defining</a:t>
            </a:r>
            <a:r>
              <a:rPr lang="de-DE" sz="1200" dirty="0"/>
              <a:t> </a:t>
            </a:r>
            <a:r>
              <a:rPr lang="de-DE" sz="1200" dirty="0" err="1"/>
              <a:t>the</a:t>
            </a:r>
            <a:r>
              <a:rPr lang="de-DE" sz="1200" dirty="0"/>
              <a:t> </a:t>
            </a:r>
            <a:r>
              <a:rPr lang="de-DE" sz="1200" dirty="0" err="1"/>
              <a:t>Principle</a:t>
            </a:r>
            <a:r>
              <a:rPr lang="de-DE" sz="1200" dirty="0"/>
              <a:t> </a:t>
            </a:r>
            <a:r>
              <a:rPr lang="de-DE" sz="1200" dirty="0" err="1"/>
              <a:t>of</a:t>
            </a:r>
            <a:r>
              <a:rPr lang="de-DE" sz="1200" dirty="0"/>
              <a:t> </a:t>
            </a:r>
            <a:r>
              <a:rPr lang="de-DE" sz="1200" dirty="0" err="1"/>
              <a:t>who</a:t>
            </a:r>
            <a:r>
              <a:rPr lang="de-DE" sz="1200" dirty="0"/>
              <a:t> </a:t>
            </a:r>
            <a:r>
              <a:rPr lang="de-DE" sz="1200" dirty="0" err="1"/>
              <a:t>and</a:t>
            </a:r>
            <a:r>
              <a:rPr lang="de-DE" sz="1200" dirty="0"/>
              <a:t> </a:t>
            </a:r>
            <a:r>
              <a:rPr lang="de-DE" sz="1200" dirty="0" err="1"/>
              <a:t>What</a:t>
            </a:r>
            <a:r>
              <a:rPr lang="de-DE" sz="1200" dirty="0"/>
              <a:t> </a:t>
            </a:r>
            <a:r>
              <a:rPr lang="de-DE" sz="1200" dirty="0" err="1"/>
              <a:t>Really</a:t>
            </a:r>
            <a:r>
              <a:rPr lang="de-DE" sz="1200" dirty="0"/>
              <a:t> Counts. </a:t>
            </a:r>
            <a:r>
              <a:rPr lang="de-DE" sz="1200" i="1" dirty="0"/>
              <a:t>Academy </a:t>
            </a:r>
            <a:r>
              <a:rPr lang="de-DE" sz="1200" i="1" dirty="0" err="1"/>
              <a:t>of</a:t>
            </a:r>
            <a:r>
              <a:rPr lang="de-DE" sz="1200" i="1" dirty="0"/>
              <a:t> Management Review</a:t>
            </a:r>
            <a:r>
              <a:rPr lang="de-DE" sz="1200" dirty="0"/>
              <a:t>, </a:t>
            </a:r>
            <a:r>
              <a:rPr lang="de-DE" sz="1200" i="1" dirty="0"/>
              <a:t>22</a:t>
            </a:r>
            <a:r>
              <a:rPr lang="de-DE" sz="1200" dirty="0"/>
              <a:t>(4), 853–886. </a:t>
            </a:r>
          </a:p>
          <a:p>
            <a:r>
              <a:rPr lang="de-DE" sz="1200" dirty="0"/>
              <a:t>Osterwalder, A. &amp; </a:t>
            </a:r>
            <a:r>
              <a:rPr lang="de-DE" sz="1200" dirty="0" err="1"/>
              <a:t>Pigneur</a:t>
            </a:r>
            <a:r>
              <a:rPr lang="de-DE" sz="1200" dirty="0"/>
              <a:t>, Y. (2011). </a:t>
            </a:r>
            <a:r>
              <a:rPr lang="de-DE" sz="1200" i="1" dirty="0"/>
              <a:t>Business Model Generation. Ein Handbuch für Visionäre, </a:t>
            </a:r>
            <a:r>
              <a:rPr lang="de-DE" sz="1200" i="1" dirty="0" err="1"/>
              <a:t>Spielveränderer</a:t>
            </a:r>
            <a:r>
              <a:rPr lang="de-DE" sz="1200" i="1" dirty="0"/>
              <a:t> und Herausforderer</a:t>
            </a:r>
            <a:r>
              <a:rPr lang="de-DE" sz="1200" dirty="0"/>
              <a:t>. Frankfurt, New York: Campus.</a:t>
            </a:r>
          </a:p>
          <a:p>
            <a:r>
              <a:rPr lang="de-DE" sz="1200" dirty="0"/>
              <a:t>Osterwalder, A., </a:t>
            </a:r>
            <a:r>
              <a:rPr lang="de-DE" sz="1200" dirty="0" err="1"/>
              <a:t>Pigneur</a:t>
            </a:r>
            <a:r>
              <a:rPr lang="de-DE" sz="1200" dirty="0"/>
              <a:t>, Y., Bernarda, G., Smith, A. &amp; </a:t>
            </a:r>
            <a:r>
              <a:rPr lang="de-DE" sz="1200" dirty="0" err="1"/>
              <a:t>Papadakos</a:t>
            </a:r>
            <a:r>
              <a:rPr lang="de-DE" sz="1200" dirty="0"/>
              <a:t>, P. (2014). </a:t>
            </a:r>
            <a:r>
              <a:rPr lang="de-DE" sz="1200" i="1" dirty="0"/>
              <a:t>Value </a:t>
            </a:r>
            <a:r>
              <a:rPr lang="de-DE" sz="1200" i="1" dirty="0" err="1"/>
              <a:t>proposition</a:t>
            </a:r>
            <a:r>
              <a:rPr lang="de-DE" sz="1200" i="1" dirty="0"/>
              <a:t> design: </a:t>
            </a:r>
            <a:r>
              <a:rPr lang="de-DE" sz="1200" i="1" dirty="0" err="1"/>
              <a:t>how</a:t>
            </a:r>
            <a:r>
              <a:rPr lang="de-DE" sz="1200" i="1" dirty="0"/>
              <a:t> </a:t>
            </a:r>
            <a:r>
              <a:rPr lang="de-DE" sz="1200" i="1" dirty="0" err="1"/>
              <a:t>to</a:t>
            </a:r>
            <a:r>
              <a:rPr lang="de-DE" sz="1200" i="1" dirty="0"/>
              <a:t> </a:t>
            </a:r>
            <a:r>
              <a:rPr lang="de-DE" sz="1200" i="1" dirty="0" err="1"/>
              <a:t>create</a:t>
            </a:r>
            <a:r>
              <a:rPr lang="de-DE" sz="1200" i="1" dirty="0"/>
              <a:t> </a:t>
            </a:r>
            <a:r>
              <a:rPr lang="de-DE" sz="1200" i="1" dirty="0" err="1"/>
              <a:t>products</a:t>
            </a:r>
            <a:r>
              <a:rPr lang="de-DE" sz="1200" i="1" dirty="0"/>
              <a:t> </a:t>
            </a:r>
            <a:r>
              <a:rPr lang="de-DE" sz="1200" i="1" dirty="0" err="1"/>
              <a:t>and</a:t>
            </a:r>
            <a:r>
              <a:rPr lang="de-DE" sz="1200" i="1" dirty="0"/>
              <a:t> </a:t>
            </a:r>
            <a:r>
              <a:rPr lang="de-DE" sz="1200" i="1" dirty="0" err="1"/>
              <a:t>services</a:t>
            </a:r>
            <a:r>
              <a:rPr lang="de-DE" sz="1200" i="1" dirty="0"/>
              <a:t> </a:t>
            </a:r>
            <a:r>
              <a:rPr lang="de-DE" sz="1200" i="1" dirty="0" err="1"/>
              <a:t>customers</a:t>
            </a:r>
            <a:r>
              <a:rPr lang="de-DE" sz="1200" i="1" dirty="0"/>
              <a:t> </a:t>
            </a:r>
            <a:r>
              <a:rPr lang="de-DE" sz="1200" i="1" dirty="0" err="1"/>
              <a:t>want</a:t>
            </a:r>
            <a:r>
              <a:rPr lang="de-DE" sz="1200" i="1" dirty="0"/>
              <a:t>. </a:t>
            </a:r>
            <a:r>
              <a:rPr lang="de-DE" sz="1200" i="1" dirty="0" err="1"/>
              <a:t>Get</a:t>
            </a:r>
            <a:r>
              <a:rPr lang="de-DE" sz="1200" i="1" dirty="0"/>
              <a:t> </a:t>
            </a:r>
            <a:r>
              <a:rPr lang="de-DE" sz="1200" i="1" dirty="0" err="1"/>
              <a:t>started</a:t>
            </a:r>
            <a:r>
              <a:rPr lang="de-DE" sz="1200" i="1" dirty="0"/>
              <a:t> </a:t>
            </a:r>
            <a:r>
              <a:rPr lang="de-DE" sz="1200" i="1" dirty="0" err="1"/>
              <a:t>with</a:t>
            </a:r>
            <a:r>
              <a:rPr lang="de-DE" sz="1200" dirty="0"/>
              <a:t> (</a:t>
            </a:r>
            <a:r>
              <a:rPr lang="de-DE" sz="1200" dirty="0" err="1"/>
              <a:t>Strategyzer</a:t>
            </a:r>
            <a:r>
              <a:rPr lang="de-DE" sz="1200" dirty="0"/>
              <a:t> </a:t>
            </a:r>
            <a:r>
              <a:rPr lang="de-DE" sz="1200" dirty="0" err="1"/>
              <a:t>series</a:t>
            </a:r>
            <a:r>
              <a:rPr lang="de-DE" sz="1200" dirty="0"/>
              <a:t>). </a:t>
            </a:r>
            <a:r>
              <a:rPr lang="de-DE" sz="1200" dirty="0" err="1"/>
              <a:t>Hoboken</a:t>
            </a:r>
            <a:r>
              <a:rPr lang="de-DE" sz="1200" dirty="0"/>
              <a:t>, NJ: </a:t>
            </a:r>
            <a:r>
              <a:rPr lang="de-DE" sz="1200" dirty="0" err="1"/>
              <a:t>Wiley</a:t>
            </a:r>
            <a:r>
              <a:rPr lang="de-DE" sz="1200" dirty="0"/>
              <a:t>.</a:t>
            </a:r>
          </a:p>
          <a:p>
            <a:r>
              <a:rPr lang="de-DE" sz="1200" dirty="0"/>
              <a:t>Thompson, P. J. (2013). Value Proposition </a:t>
            </a:r>
            <a:r>
              <a:rPr lang="de-DE" sz="1200" dirty="0" err="1"/>
              <a:t>Canvas</a:t>
            </a:r>
            <a:r>
              <a:rPr lang="de-DE" sz="1200" dirty="0"/>
              <a:t> Template. Verfügbar unter: https://www.peterjthomson.com/2013/11/value-proposition-canvas/. Zuletzt abgerufen am 16.06.2021.</a:t>
            </a:r>
          </a:p>
          <a:p>
            <a:r>
              <a:rPr lang="de-DE" sz="1200" dirty="0"/>
              <a:t>Tiemann, I. &amp; Fichter, K. (2015). </a:t>
            </a:r>
            <a:r>
              <a:rPr lang="de-DE" sz="1200" i="1" dirty="0"/>
              <a:t>Geschäftsmodellentwicklung mit dem </a:t>
            </a:r>
            <a:r>
              <a:rPr lang="de-DE" sz="1200" i="1" dirty="0" err="1"/>
              <a:t>Sustainable</a:t>
            </a:r>
            <a:r>
              <a:rPr lang="de-DE" sz="1200" i="1" dirty="0"/>
              <a:t> Business </a:t>
            </a:r>
            <a:r>
              <a:rPr lang="de-DE" sz="1200" i="1" dirty="0" err="1"/>
              <a:t>Canvas</a:t>
            </a:r>
            <a:r>
              <a:rPr lang="de-DE" sz="1200" i="1" dirty="0"/>
              <a:t>: Moderationsleitfaden zur Durchführung von Workshops</a:t>
            </a:r>
            <a:r>
              <a:rPr lang="de-DE" sz="1200" dirty="0"/>
              <a:t>. Oldenburg, Berlin: Universität Oldenburg, Borderstep Institut</a:t>
            </a:r>
            <a:r>
              <a:rPr lang="de-DE" sz="1200" dirty="0" smtClean="0"/>
              <a:t>.</a:t>
            </a:r>
          </a:p>
          <a:p>
            <a:r>
              <a:rPr lang="de-DE" sz="1200" dirty="0" err="1" smtClean="0"/>
              <a:t>Weleda</a:t>
            </a:r>
            <a:r>
              <a:rPr lang="de-DE" sz="1200" dirty="0" smtClean="0"/>
              <a:t> (o.J.). Was uns Nachhaltigkeit bedeutet. Verantwortung und Respekt gegenüber der Umwelt. Verfügbar unter: </a:t>
            </a:r>
            <a:r>
              <a:rPr lang="de-DE" sz="1200" dirty="0"/>
              <a:t>https://</a:t>
            </a:r>
            <a:r>
              <a:rPr lang="de-DE" sz="1200" dirty="0" smtClean="0"/>
              <a:t>www.weleda.de/weleda/unsere-verantwortung/nachhaltigkeit. Zuletzt abgerufen am 16.06.2021.</a:t>
            </a:r>
          </a:p>
          <a:p>
            <a:pPr marL="0" indent="0">
              <a:buNone/>
            </a:pPr>
            <a:r>
              <a:rPr lang="de-DE" sz="1200" b="1" dirty="0" smtClean="0"/>
              <a:t>Abbildungen:</a:t>
            </a:r>
            <a:endParaRPr lang="de-DE" sz="1200" b="1" dirty="0"/>
          </a:p>
          <a:p>
            <a:r>
              <a:rPr lang="de-DE" sz="1200" dirty="0"/>
              <a:t>Ein besonderen Dank an </a:t>
            </a:r>
            <a:r>
              <a:rPr lang="de-DE" sz="1200" u="sng" dirty="0" err="1">
                <a:hlinkClick r:id="rId2"/>
              </a:rPr>
              <a:t>Eucalyp</a:t>
            </a:r>
            <a:r>
              <a:rPr lang="de-DE" sz="1200" dirty="0"/>
              <a:t> und </a:t>
            </a:r>
            <a:r>
              <a:rPr lang="de-DE" sz="1200" u="sng" dirty="0" err="1">
                <a:hlinkClick r:id="rId3"/>
              </a:rPr>
              <a:t>Freepik</a:t>
            </a:r>
            <a:r>
              <a:rPr lang="de-DE" sz="1200" dirty="0"/>
              <a:t>  für die Icons von </a:t>
            </a:r>
            <a:r>
              <a:rPr lang="de-DE" sz="1200" u="sng" dirty="0" smtClean="0">
                <a:hlinkClick r:id="rId4"/>
              </a:rPr>
              <a:t>www.flaticon.com</a:t>
            </a:r>
            <a:r>
              <a:rPr lang="de-DE" sz="1200" dirty="0"/>
              <a:t> </a:t>
            </a:r>
            <a:r>
              <a:rPr lang="de-DE" sz="1200" dirty="0" smtClean="0"/>
              <a:t>sowie </a:t>
            </a:r>
            <a:r>
              <a:rPr lang="de-DE" sz="1200" dirty="0" smtClean="0">
                <a:hlinkClick r:id="rId5"/>
              </a:rPr>
              <a:t>www.Pexels.com</a:t>
            </a:r>
            <a:r>
              <a:rPr lang="de-DE" sz="1200" dirty="0" smtClean="0"/>
              <a:t> für die Fotos.</a:t>
            </a:r>
            <a:endParaRPr lang="de-DE" sz="1200" dirty="0"/>
          </a:p>
          <a:p>
            <a:endParaRPr lang="de-DE" dirty="0"/>
          </a:p>
        </p:txBody>
      </p:sp>
    </p:spTree>
    <p:extLst>
      <p:ext uri="{BB962C8B-B14F-4D97-AF65-F5344CB8AC3E}">
        <p14:creationId xmlns:p14="http://schemas.microsoft.com/office/powerpoint/2010/main" val="3167158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81" r="621" b="118"/>
          <a:stretch/>
        </p:blipFill>
        <p:spPr>
          <a:xfrm>
            <a:off x="-1" y="-10885"/>
            <a:ext cx="12192001" cy="6868885"/>
          </a:xfrm>
          <a:noFill/>
          <a:ln>
            <a:solidFill>
              <a:schemeClr val="bg1">
                <a:lumMod val="85000"/>
              </a:schemeClr>
            </a:solidFill>
          </a:ln>
        </p:spPr>
      </p:pic>
      <p:sp>
        <p:nvSpPr>
          <p:cNvPr id="5" name="Textfeld 4"/>
          <p:cNvSpPr txBox="1"/>
          <p:nvPr/>
        </p:nvSpPr>
        <p:spPr>
          <a:xfrm>
            <a:off x="6666989" y="2046513"/>
            <a:ext cx="4280339" cy="1015663"/>
          </a:xfrm>
          <a:prstGeom prst="rect">
            <a:avLst/>
          </a:prstGeom>
          <a:noFill/>
        </p:spPr>
        <p:txBody>
          <a:bodyPr wrap="none" rtlCol="0">
            <a:spAutoFit/>
          </a:bodyPr>
          <a:lstStyle/>
          <a:p>
            <a:pPr algn="l"/>
            <a:r>
              <a:rPr lang="de-DE" sz="6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Vielen Dank!</a:t>
            </a:r>
            <a:endParaRPr lang="de-DE"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feld 8"/>
          <p:cNvSpPr txBox="1"/>
          <p:nvPr/>
        </p:nvSpPr>
        <p:spPr>
          <a:xfrm>
            <a:off x="6666989" y="3465513"/>
            <a:ext cx="4705904" cy="1323439"/>
          </a:xfrm>
          <a:prstGeom prst="rect">
            <a:avLst/>
          </a:prstGeom>
          <a:noFill/>
        </p:spPr>
        <p:txBody>
          <a:bodyPr wrap="none" rtlCol="0">
            <a:spAutoFit/>
          </a:bodyPr>
          <a:lstStyle/>
          <a:p>
            <a:pPr algn="l"/>
            <a:r>
              <a:rPr lang="de-DE" sz="1600" dirty="0" smtClean="0">
                <a:solidFill>
                  <a:schemeClr val="bg1"/>
                </a:solidFill>
                <a:latin typeface="+mn-lt"/>
                <a:cs typeface="Calibri" panose="020F0502020204030204" pitchFamily="34" charset="0"/>
              </a:rPr>
              <a:t>Borderstep Institut für Innovation und Nachhaltigkeit</a:t>
            </a:r>
          </a:p>
          <a:p>
            <a:r>
              <a:rPr lang="de-DE" sz="1600" dirty="0" err="1">
                <a:solidFill>
                  <a:schemeClr val="bg1"/>
                </a:solidFill>
                <a:latin typeface="+mn-lt"/>
                <a:cs typeface="Calibri" panose="020F0502020204030204" pitchFamily="34" charset="0"/>
              </a:rPr>
              <a:t>Clayallee</a:t>
            </a:r>
            <a:r>
              <a:rPr lang="de-DE" sz="1600" dirty="0">
                <a:solidFill>
                  <a:schemeClr val="bg1"/>
                </a:solidFill>
                <a:latin typeface="+mn-lt"/>
                <a:cs typeface="Calibri" panose="020F0502020204030204" pitchFamily="34" charset="0"/>
              </a:rPr>
              <a:t> 323│14169 Berlin</a:t>
            </a:r>
          </a:p>
          <a:p>
            <a:r>
              <a:rPr lang="de-DE" sz="1600" dirty="0">
                <a:solidFill>
                  <a:schemeClr val="bg1"/>
                </a:solidFill>
                <a:latin typeface="+mn-lt"/>
                <a:cs typeface="Calibri" panose="020F0502020204030204" pitchFamily="34" charset="0"/>
              </a:rPr>
              <a:t>Tel.  +49 30 30 645 100-33</a:t>
            </a:r>
          </a:p>
          <a:p>
            <a:r>
              <a:rPr lang="de-DE" sz="1600" dirty="0" smtClean="0">
                <a:solidFill>
                  <a:schemeClr val="bg1"/>
                </a:solidFill>
                <a:latin typeface="+mn-lt"/>
                <a:cs typeface="Calibri" panose="020F0502020204030204" pitchFamily="34" charset="0"/>
              </a:rPr>
              <a:t>www.borderstep.de</a:t>
            </a:r>
            <a:endParaRPr lang="de-DE" sz="1600" dirty="0">
              <a:solidFill>
                <a:schemeClr val="bg1"/>
              </a:solidFill>
              <a:latin typeface="+mn-lt"/>
              <a:cs typeface="Calibri" panose="020F0502020204030204" pitchFamily="34" charset="0"/>
            </a:endParaRPr>
          </a:p>
          <a:p>
            <a:pPr algn="l"/>
            <a:endParaRPr lang="de-DE" sz="160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244760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de-DE"/>
          </a:p>
        </p:txBody>
      </p:sp>
      <p:sp>
        <p:nvSpPr>
          <p:cNvPr id="7" name="Inhaltsplatzhalter 6"/>
          <p:cNvSpPr>
            <a:spLocks noGrp="1"/>
          </p:cNvSpPr>
          <p:nvPr>
            <p:ph idx="1"/>
          </p:nvPr>
        </p:nvSpPr>
        <p:spPr/>
        <p:txBody>
          <a:bodyPr/>
          <a:lstStyle/>
          <a:p>
            <a:endParaRPr lang="de-DE"/>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t="6587" b="25673"/>
          <a:stretch/>
        </p:blipFill>
        <p:spPr>
          <a:xfrm>
            <a:off x="0" y="-21771"/>
            <a:ext cx="12192001" cy="6193967"/>
          </a:xfrm>
          <a:prstGeom prst="rect">
            <a:avLst/>
          </a:prstGeom>
        </p:spPr>
      </p:pic>
      <p:pic>
        <p:nvPicPr>
          <p:cNvPr id="5" name="Grafik 4">
            <a:extLst>
              <a:ext uri="{FF2B5EF4-FFF2-40B4-BE49-F238E27FC236}">
                <a16:creationId xmlns:a16="http://schemas.microsoft.com/office/drawing/2014/main" xmlns="" id="{9AB8B404-CCED-48B6-B828-92F8E3124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310" y="405986"/>
            <a:ext cx="3752096" cy="1301499"/>
          </a:xfrm>
          <a:prstGeom prst="rect">
            <a:avLst/>
          </a:prstGeom>
        </p:spPr>
      </p:pic>
    </p:spTree>
    <p:extLst>
      <p:ext uri="{BB962C8B-B14F-4D97-AF65-F5344CB8AC3E}">
        <p14:creationId xmlns:p14="http://schemas.microsoft.com/office/powerpoint/2010/main" val="2218565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40"/>
            <a:ext cx="11034184" cy="622724"/>
          </a:xfrm>
        </p:spPr>
        <p:txBody>
          <a:bodyPr/>
          <a:lstStyle/>
          <a:p>
            <a:r>
              <a:rPr lang="de-DE" dirty="0" smtClean="0"/>
              <a:t>Ihre möglichen nächsten Schritte im Anschluss des Workshops</a:t>
            </a:r>
            <a:endParaRPr lang="de-DE" dirty="0"/>
          </a:p>
        </p:txBody>
      </p:sp>
      <p:sp>
        <p:nvSpPr>
          <p:cNvPr id="3" name="Inhaltsplatzhalter 2"/>
          <p:cNvSpPr>
            <a:spLocks noGrp="1"/>
          </p:cNvSpPr>
          <p:nvPr>
            <p:ph idx="1"/>
          </p:nvPr>
        </p:nvSpPr>
        <p:spPr>
          <a:xfrm>
            <a:off x="520700" y="1781331"/>
            <a:ext cx="11034184" cy="4309750"/>
          </a:xfrm>
        </p:spPr>
        <p:txBody>
          <a:bodyPr/>
          <a:lstStyle/>
          <a:p>
            <a:pPr marL="0" indent="0">
              <a:spcAft>
                <a:spcPts val="300"/>
              </a:spcAft>
              <a:buNone/>
            </a:pPr>
            <a:r>
              <a:rPr lang="de-DE" sz="1200" b="1" dirty="0" smtClean="0"/>
              <a:t>Für Ihre </a:t>
            </a:r>
            <a:r>
              <a:rPr lang="de-DE" sz="1200" b="1" dirty="0" err="1" smtClean="0"/>
              <a:t>Workshopinhalte</a:t>
            </a:r>
            <a:r>
              <a:rPr lang="de-DE" sz="1200" b="1" dirty="0" smtClean="0"/>
              <a:t> schlagen wir vor:</a:t>
            </a:r>
          </a:p>
          <a:p>
            <a:pPr lvl="0">
              <a:spcAft>
                <a:spcPts val="300"/>
              </a:spcAft>
            </a:pPr>
            <a:r>
              <a:rPr lang="de-DE" sz="1200" dirty="0" smtClean="0">
                <a:solidFill>
                  <a:srgbClr val="000000"/>
                </a:solidFill>
              </a:rPr>
              <a:t>Schauen Sie sich Ihre Arbeitsergebnisse aus der Stakeholder- und Value Map an und arbeiten Sie, validieren Sie und überlegen Sie diese weiter</a:t>
            </a:r>
            <a:endParaRPr lang="de-DE" sz="1200" b="1" dirty="0" smtClean="0"/>
          </a:p>
          <a:p>
            <a:pPr marL="0" indent="0">
              <a:buNone/>
            </a:pPr>
            <a:r>
              <a:rPr lang="de-DE" sz="1200" b="1" dirty="0" smtClean="0"/>
              <a:t>Für Ihre </a:t>
            </a:r>
            <a:r>
              <a:rPr lang="de-DE" sz="1200" b="1" dirty="0" err="1" smtClean="0"/>
              <a:t>Stakeholderanalyse</a:t>
            </a:r>
            <a:r>
              <a:rPr lang="de-DE" sz="1200" b="1" dirty="0" smtClean="0"/>
              <a:t> schlagen wir vor:</a:t>
            </a:r>
          </a:p>
          <a:p>
            <a:pPr>
              <a:spcAft>
                <a:spcPts val="300"/>
              </a:spcAft>
            </a:pPr>
            <a:r>
              <a:rPr lang="de-DE" sz="1200" dirty="0" smtClean="0"/>
              <a:t>Führen Sie zur weiteren Erkenntnisgewinnung über die verschiedenen Bedürfnisse vertiefende Feldforschung sowie Interviews durch, um qualifizierte Aussagen, ohne Annahmen, treffen zu können</a:t>
            </a:r>
          </a:p>
          <a:p>
            <a:pPr marL="0" indent="0">
              <a:buNone/>
            </a:pPr>
            <a:r>
              <a:rPr lang="de-DE" sz="1200" b="1" dirty="0" smtClean="0"/>
              <a:t>Für Ihre Wertschöpfungsanalyse schlagen wir vor:</a:t>
            </a:r>
          </a:p>
          <a:p>
            <a:pPr lvl="0">
              <a:spcAft>
                <a:spcPts val="300"/>
              </a:spcAft>
            </a:pPr>
            <a:r>
              <a:rPr lang="de-DE" sz="1200" dirty="0" smtClean="0"/>
              <a:t>Analysieren Sie, welche positiven bzw. negativen Ergebnisse (ökonomisch, sozial oder ökologisch) Ihr Unternehmen bei Erreichen Ihrer Vision sowie Mission erzielt</a:t>
            </a:r>
          </a:p>
          <a:p>
            <a:pPr lvl="0">
              <a:spcAft>
                <a:spcPts val="300"/>
              </a:spcAft>
            </a:pPr>
            <a:r>
              <a:rPr lang="de-DE" sz="1200" dirty="0" smtClean="0"/>
              <a:t>Analysieren Sie, wie sehr Ihre Wertschöpfung einer Belastung durch externe Nachhaltigkeitsrisiken, z.B. bedingt durch den Klimawandel, Rohstoffknappheit, o.Ä., ausgesetzt ist</a:t>
            </a:r>
          </a:p>
          <a:p>
            <a:pPr lvl="0">
              <a:spcAft>
                <a:spcPts val="300"/>
              </a:spcAft>
            </a:pPr>
            <a:r>
              <a:rPr lang="de-DE" sz="1200" dirty="0" smtClean="0"/>
              <a:t>Analysieren Sie, wo sich Ineffizienzen und sich widersprechende Ziele verstecken, z.B. wo Ressourcen unnötig verschwendet werden oder die Ziele nicht auf einander abgestimmt sind</a:t>
            </a:r>
          </a:p>
          <a:p>
            <a:pPr marL="0" indent="0">
              <a:buNone/>
            </a:pPr>
            <a:r>
              <a:rPr lang="de-DE" sz="1200" b="1" dirty="0" smtClean="0"/>
              <a:t>Für Ihre Nachhaltigkeitsanalyse schlagen wir vor:</a:t>
            </a:r>
          </a:p>
          <a:p>
            <a:pPr lvl="0">
              <a:spcAft>
                <a:spcPts val="300"/>
              </a:spcAft>
            </a:pPr>
            <a:r>
              <a:rPr lang="de-DE" sz="1200" dirty="0" smtClean="0"/>
              <a:t>Analysieren Sie inwiefern eine konventionelle, nicht- nachhaltige, Ausrichtung ihres Nutzenversprechens für Sie Konsequenzen hätte?</a:t>
            </a:r>
          </a:p>
          <a:p>
            <a:pPr lvl="0">
              <a:spcAft>
                <a:spcPts val="300"/>
              </a:spcAft>
            </a:pPr>
            <a:r>
              <a:rPr lang="de-DE" sz="1200" dirty="0" smtClean="0"/>
              <a:t>Analysieren Sie, ob Sie Aspekte der Nachhaltigkeit entlang des gesamten Produktlebenszyklus und der Wertschöpfungskette berücksichtigt werden </a:t>
            </a:r>
            <a:br>
              <a:rPr lang="de-DE" sz="1200" dirty="0" smtClean="0"/>
            </a:br>
            <a:r>
              <a:rPr lang="de-DE" sz="1200" dirty="0" smtClean="0"/>
              <a:t>(z.B. Ressourceneinsparung, Kreislaufwirtschaftsprinzipien, soziale Gerechtigkeit, </a:t>
            </a:r>
            <a:r>
              <a:rPr lang="de-DE" sz="1200" dirty="0" err="1" smtClean="0"/>
              <a:t>uvm</a:t>
            </a:r>
            <a:r>
              <a:rPr lang="de-DE" sz="1200" dirty="0" smtClean="0"/>
              <a:t>.)?</a:t>
            </a:r>
          </a:p>
          <a:p>
            <a:pPr lvl="0">
              <a:spcAft>
                <a:spcPts val="300"/>
              </a:spcAft>
            </a:pPr>
            <a:r>
              <a:rPr lang="de-DE" sz="1200" dirty="0" smtClean="0"/>
              <a:t>Untersuchen Sie mithilfe der beiden Methoden Value</a:t>
            </a:r>
            <a:r>
              <a:rPr lang="de-DE" sz="1200" i="1" dirty="0" smtClean="0"/>
              <a:t> </a:t>
            </a:r>
            <a:r>
              <a:rPr lang="de-DE" sz="1200" dirty="0" smtClean="0"/>
              <a:t>Map und dem angepassten Kano Modell für Kundenzufriedenheit und Nachhaltigkeit Ihre Wertgenerierung und Nachhaltigkeitsintegrierung weiter</a:t>
            </a:r>
            <a:endParaRPr lang="de-DE" sz="1200" dirty="0"/>
          </a:p>
        </p:txBody>
      </p:sp>
      <p:sp>
        <p:nvSpPr>
          <p:cNvPr id="13" name="Rechteck 12"/>
          <p:cNvSpPr/>
          <p:nvPr/>
        </p:nvSpPr>
        <p:spPr>
          <a:xfrm>
            <a:off x="9318446" y="1444979"/>
            <a:ext cx="6096000" cy="307777"/>
          </a:xfrm>
          <a:prstGeom prst="rect">
            <a:avLst/>
          </a:prstGeom>
        </p:spPr>
        <p:txBody>
          <a:bodyPr>
            <a:spAutoFit/>
          </a:bodyPr>
          <a:lstStyle/>
          <a:p>
            <a:pPr>
              <a:spcAft>
                <a:spcPts val="0"/>
              </a:spcAft>
            </a:pPr>
            <a:endParaRPr lang="de-DE" dirty="0">
              <a:solidFill>
                <a:srgbClr val="006600"/>
              </a:solidFill>
            </a:endParaRPr>
          </a:p>
        </p:txBody>
      </p:sp>
      <p:sp>
        <p:nvSpPr>
          <p:cNvPr id="5" name="Abgerundetes Rechteck 4"/>
          <p:cNvSpPr/>
          <p:nvPr/>
        </p:nvSpPr>
        <p:spPr bwMode="auto">
          <a:xfrm>
            <a:off x="520700" y="1037064"/>
            <a:ext cx="11235871" cy="69260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Der Workshop hat Ihnen das </a:t>
            </a:r>
            <a:r>
              <a:rPr lang="de-DE" b="0" kern="0" dirty="0" err="1">
                <a:solidFill>
                  <a:srgbClr val="000000"/>
                </a:solidFill>
                <a:latin typeface="Calibri"/>
              </a:rPr>
              <a:t>Sustainable</a:t>
            </a:r>
            <a:r>
              <a:rPr lang="de-DE" b="0" kern="0" dirty="0">
                <a:solidFill>
                  <a:srgbClr val="000000"/>
                </a:solidFill>
                <a:latin typeface="Calibri"/>
              </a:rPr>
              <a:t> Value Proposition Design in seiner Gänze näher gebracht. </a:t>
            </a:r>
            <a:br>
              <a:rPr lang="de-DE" b="0" kern="0" dirty="0">
                <a:solidFill>
                  <a:srgbClr val="000000"/>
                </a:solidFill>
                <a:latin typeface="Calibri"/>
              </a:rPr>
            </a:br>
            <a:r>
              <a:rPr lang="de-DE" b="0" kern="0" dirty="0">
                <a:solidFill>
                  <a:srgbClr val="000000"/>
                </a:solidFill>
                <a:latin typeface="Calibri"/>
              </a:rPr>
              <a:t>Nun </a:t>
            </a:r>
            <a:r>
              <a:rPr lang="de-DE" b="0" kern="0" dirty="0" smtClean="0">
                <a:solidFill>
                  <a:srgbClr val="000000"/>
                </a:solidFill>
                <a:latin typeface="Calibri"/>
              </a:rPr>
              <a:t>liegt </a:t>
            </a:r>
            <a:r>
              <a:rPr lang="de-DE" b="0" kern="0" dirty="0">
                <a:solidFill>
                  <a:srgbClr val="000000"/>
                </a:solidFill>
                <a:latin typeface="Calibri"/>
              </a:rPr>
              <a:t>es an Ihnen, die Ergebnisse zu vertiefen und weiter </a:t>
            </a:r>
            <a:r>
              <a:rPr lang="de-DE" b="0" kern="0" dirty="0" smtClean="0">
                <a:solidFill>
                  <a:srgbClr val="000000"/>
                </a:solidFill>
                <a:latin typeface="Calibri"/>
              </a:rPr>
              <a:t>auszuarbeiten, um Ihre SVP zu finalisieren. </a:t>
            </a:r>
            <a:br>
              <a:rPr lang="de-DE" b="0" kern="0" dirty="0" smtClean="0">
                <a:solidFill>
                  <a:srgbClr val="000000"/>
                </a:solidFill>
                <a:latin typeface="Calibri"/>
              </a:rPr>
            </a:br>
            <a:r>
              <a:rPr lang="de-DE" b="0" kern="0" dirty="0" smtClean="0">
                <a:solidFill>
                  <a:srgbClr val="000000"/>
                </a:solidFill>
                <a:latin typeface="Calibri"/>
              </a:rPr>
              <a:t>Anbei finden Sie Tipps für weitere Analysen sowie zwei Instrumente, um Ihre Wertschöpfung sowie Nachhaltigkeitsmerkmale Ihrer P&amp;S zu </a:t>
            </a:r>
            <a:r>
              <a:rPr lang="de-DE" b="0" kern="0" dirty="0" err="1" smtClean="0">
                <a:solidFill>
                  <a:srgbClr val="000000"/>
                </a:solidFill>
                <a:latin typeface="Calibri"/>
              </a:rPr>
              <a:t>challengen</a:t>
            </a:r>
            <a:r>
              <a:rPr lang="de-DE" b="0" kern="0" dirty="0" smtClean="0">
                <a:solidFill>
                  <a:srgbClr val="000000"/>
                </a:solidFill>
                <a:latin typeface="Calibri"/>
              </a:rPr>
              <a:t>.</a:t>
            </a:r>
            <a:endParaRPr lang="de-DE" b="0" kern="0" dirty="0">
              <a:solidFill>
                <a:srgbClr val="000000"/>
              </a:solidFill>
              <a:latin typeface="Calibri"/>
            </a:endParaRPr>
          </a:p>
        </p:txBody>
      </p:sp>
    </p:spTree>
    <p:extLst>
      <p:ext uri="{BB962C8B-B14F-4D97-AF65-F5344CB8AC3E}">
        <p14:creationId xmlns:p14="http://schemas.microsoft.com/office/powerpoint/2010/main" val="297037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699" y="414339"/>
            <a:ext cx="11573330" cy="898525"/>
          </a:xfrm>
        </p:spPr>
        <p:txBody>
          <a:bodyPr/>
          <a:lstStyle/>
          <a:p>
            <a:r>
              <a:rPr lang="de-DE" sz="2400" dirty="0" smtClean="0"/>
              <a:t>Das Value Mapping Tool sowie das Kano-Modell für Kundenzufriedenheit &amp; Nachhaltigkeit</a:t>
            </a:r>
            <a:endParaRPr lang="de-DE" sz="2400" dirty="0"/>
          </a:p>
        </p:txBody>
      </p:sp>
      <p:pic>
        <p:nvPicPr>
          <p:cNvPr id="5" name="Grafik 4">
            <a:extLst>
              <a:ext uri="{FF2B5EF4-FFF2-40B4-BE49-F238E27FC236}">
                <a16:creationId xmlns:a16="http://schemas.microsoft.com/office/drawing/2014/main" xmlns="" id="{CBE6873B-1E69-4EBE-B975-DB45035CCD97}"/>
              </a:ext>
            </a:extLst>
          </p:cNvPr>
          <p:cNvPicPr>
            <a:picLocks noChangeAspect="1"/>
          </p:cNvPicPr>
          <p:nvPr/>
        </p:nvPicPr>
        <p:blipFill>
          <a:blip r:embed="rId3"/>
          <a:stretch>
            <a:fillRect/>
          </a:stretch>
        </p:blipFill>
        <p:spPr>
          <a:xfrm>
            <a:off x="800100" y="1456262"/>
            <a:ext cx="4665588" cy="3708000"/>
          </a:xfrm>
          <a:prstGeom prst="rect">
            <a:avLst/>
          </a:prstGeom>
          <a:ln>
            <a:solidFill>
              <a:srgbClr val="9BBE3D"/>
            </a:solidFill>
          </a:ln>
        </p:spPr>
      </p:pic>
      <p:pic>
        <p:nvPicPr>
          <p:cNvPr id="8" name="Inhaltsplatzhalt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6874884" y="1456262"/>
            <a:ext cx="4680000" cy="3708000"/>
          </a:xfrm>
          <a:ln>
            <a:solidFill>
              <a:srgbClr val="9BBE3D"/>
            </a:solidFill>
          </a:ln>
        </p:spPr>
      </p:pic>
      <p:sp>
        <p:nvSpPr>
          <p:cNvPr id="9" name="Rechteck 8"/>
          <p:cNvSpPr/>
          <p:nvPr/>
        </p:nvSpPr>
        <p:spPr>
          <a:xfrm>
            <a:off x="2173207" y="5307660"/>
            <a:ext cx="1919372" cy="777136"/>
          </a:xfrm>
          <a:prstGeom prst="rect">
            <a:avLst/>
          </a:prstGeom>
        </p:spPr>
        <p:txBody>
          <a:bodyPr wrap="none">
            <a:spAutoFit/>
          </a:bodyPr>
          <a:lstStyle/>
          <a:p>
            <a:pPr algn="ctr">
              <a:spcAft>
                <a:spcPts val="300"/>
              </a:spcAft>
            </a:pPr>
            <a:r>
              <a:rPr lang="de-DE" dirty="0" smtClean="0">
                <a:latin typeface="+mn-lt"/>
              </a:rPr>
              <a:t>Instrument Nr. 1</a:t>
            </a:r>
          </a:p>
          <a:p>
            <a:pPr algn="ctr">
              <a:spcAft>
                <a:spcPts val="300"/>
              </a:spcAft>
            </a:pPr>
            <a:r>
              <a:rPr lang="de-DE" dirty="0" smtClean="0">
                <a:latin typeface="+mn-lt"/>
              </a:rPr>
              <a:t>Value </a:t>
            </a:r>
            <a:r>
              <a:rPr lang="de-DE" dirty="0">
                <a:latin typeface="+mn-lt"/>
              </a:rPr>
              <a:t>Mapping </a:t>
            </a:r>
            <a:r>
              <a:rPr lang="de-DE" dirty="0" smtClean="0">
                <a:latin typeface="+mn-lt"/>
              </a:rPr>
              <a:t>Tool</a:t>
            </a:r>
            <a:br>
              <a:rPr lang="de-DE" dirty="0" smtClean="0">
                <a:latin typeface="+mn-lt"/>
              </a:rPr>
            </a:br>
            <a:r>
              <a:rPr lang="de-DE" dirty="0" smtClean="0">
                <a:latin typeface="+mn-lt"/>
              </a:rPr>
              <a:t>für Ihre Wertschöpfung</a:t>
            </a:r>
            <a:endParaRPr lang="de-DE" dirty="0">
              <a:latin typeface="+mn-lt"/>
            </a:endParaRPr>
          </a:p>
        </p:txBody>
      </p:sp>
      <p:sp>
        <p:nvSpPr>
          <p:cNvPr id="10" name="Rechteck 9"/>
          <p:cNvSpPr/>
          <p:nvPr/>
        </p:nvSpPr>
        <p:spPr>
          <a:xfrm>
            <a:off x="7710466" y="5307660"/>
            <a:ext cx="3008837" cy="777136"/>
          </a:xfrm>
          <a:prstGeom prst="rect">
            <a:avLst/>
          </a:prstGeom>
        </p:spPr>
        <p:txBody>
          <a:bodyPr wrap="none">
            <a:spAutoFit/>
          </a:bodyPr>
          <a:lstStyle/>
          <a:p>
            <a:pPr algn="ctr">
              <a:spcAft>
                <a:spcPts val="300"/>
              </a:spcAft>
            </a:pPr>
            <a:r>
              <a:rPr lang="de-DE" dirty="0" smtClean="0">
                <a:latin typeface="+mn-lt"/>
              </a:rPr>
              <a:t>Instrument Nr. 2</a:t>
            </a:r>
          </a:p>
          <a:p>
            <a:pPr algn="ctr">
              <a:spcAft>
                <a:spcPts val="300"/>
              </a:spcAft>
            </a:pPr>
            <a:r>
              <a:rPr lang="de-DE" dirty="0" smtClean="0">
                <a:latin typeface="+mn-lt"/>
              </a:rPr>
              <a:t>Kano-Modell für Kundenzufriedenheit</a:t>
            </a:r>
            <a:br>
              <a:rPr lang="de-DE" dirty="0" smtClean="0">
                <a:latin typeface="+mn-lt"/>
              </a:rPr>
            </a:br>
            <a:r>
              <a:rPr lang="de-DE" dirty="0" smtClean="0">
                <a:latin typeface="+mn-lt"/>
              </a:rPr>
              <a:t>und Nachhaltigkeit</a:t>
            </a:r>
            <a:endParaRPr lang="de-DE" dirty="0">
              <a:latin typeface="+mn-lt"/>
            </a:endParaRPr>
          </a:p>
        </p:txBody>
      </p:sp>
    </p:spTree>
    <p:extLst>
      <p:ext uri="{BB962C8B-B14F-4D97-AF65-F5344CB8AC3E}">
        <p14:creationId xmlns:p14="http://schemas.microsoft.com/office/powerpoint/2010/main" val="1056392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sp>
        <p:nvSpPr>
          <p:cNvPr id="12" name="Rechteck 11"/>
          <p:cNvSpPr/>
          <p:nvPr/>
        </p:nvSpPr>
        <p:spPr>
          <a:xfrm>
            <a:off x="520699" y="1026651"/>
            <a:ext cx="11034184" cy="1600438"/>
          </a:xfrm>
          <a:prstGeom prst="rect">
            <a:avLst/>
          </a:prstGeom>
        </p:spPr>
        <p:txBody>
          <a:bodyPr wrap="square">
            <a:spAutoFit/>
          </a:bodyPr>
          <a:lstStyle/>
          <a:p>
            <a:pPr marL="85725" lvl="0" eaLnBrk="1" hangingPunct="1">
              <a:spcBef>
                <a:spcPts val="0"/>
              </a:spcBef>
            </a:pPr>
            <a:r>
              <a:rPr lang="de-DE" u="sng" kern="0" dirty="0" smtClean="0">
                <a:solidFill>
                  <a:srgbClr val="000000"/>
                </a:solidFill>
                <a:latin typeface="Calibri"/>
              </a:rPr>
              <a:t>Intro:</a:t>
            </a:r>
            <a:r>
              <a:rPr lang="de-DE" kern="0" dirty="0" smtClean="0">
                <a:solidFill>
                  <a:srgbClr val="000000"/>
                </a:solidFill>
                <a:latin typeface="Calibri"/>
              </a:rPr>
              <a:t/>
            </a:r>
            <a:br>
              <a:rPr lang="de-DE" kern="0" dirty="0" smtClean="0">
                <a:solidFill>
                  <a:srgbClr val="000000"/>
                </a:solidFill>
                <a:latin typeface="Calibri"/>
              </a:rPr>
            </a:br>
            <a:r>
              <a:rPr lang="de-DE" b="0" kern="0" dirty="0" smtClean="0">
                <a:solidFill>
                  <a:srgbClr val="000000"/>
                </a:solidFill>
                <a:latin typeface="Calibri"/>
              </a:rPr>
              <a:t>Die </a:t>
            </a:r>
            <a:r>
              <a:rPr lang="de-DE" b="0" kern="0" dirty="0">
                <a:solidFill>
                  <a:srgbClr val="000000"/>
                </a:solidFill>
                <a:latin typeface="Calibri"/>
              </a:rPr>
              <a:t>Value Map (Bocken et al. 2013) hat zum Ziel, dass Sie als Gründungsteam Ihr Verständnis für die positiven sowie negativen Aspekte Ihres Nutzenversprechens in Ihrem Wertenetzwerk, das heißt, die Stakeholder, die in die Schöpfung, Lieferung und den Erhalt von Wert durch die Bereitstellung Ihrer Produkte und Services involviert sind, erweitern. Die Methode hilft Ihnen bei der Identifikation von widersprüchlichen Werten, kann es sein, dass ein Vorteil für einen Stakeholder gleichzeitig einen Nachteil für einen anderen bedeutet. Aus diesen zusätzlich gewonnenen Erkenntnissen </a:t>
            </a:r>
            <a:r>
              <a:rPr lang="de-DE" b="0" kern="0" dirty="0" smtClean="0">
                <a:solidFill>
                  <a:srgbClr val="000000"/>
                </a:solidFill>
                <a:latin typeface="Calibri"/>
              </a:rPr>
              <a:t>ergeben </a:t>
            </a:r>
            <a:r>
              <a:rPr lang="de-DE" b="0" kern="0" dirty="0">
                <a:solidFill>
                  <a:srgbClr val="000000"/>
                </a:solidFill>
                <a:latin typeface="Calibri"/>
              </a:rPr>
              <a:t>sich für Sie </a:t>
            </a:r>
            <a:r>
              <a:rPr lang="de-DE" b="0" kern="0" dirty="0" err="1">
                <a:solidFill>
                  <a:srgbClr val="000000"/>
                </a:solidFill>
                <a:latin typeface="Calibri"/>
              </a:rPr>
              <a:t>optimalerweise</a:t>
            </a:r>
            <a:r>
              <a:rPr lang="de-DE" b="0" kern="0" dirty="0">
                <a:solidFill>
                  <a:srgbClr val="000000"/>
                </a:solidFill>
                <a:latin typeface="Calibri"/>
              </a:rPr>
              <a:t> weitere Chancen Ihr Geschäftsmodell umzugestalten bzw. entsprechend der Bedürfnisse neu anzupassen, um negative Ergebnisse zu reduzieren und das Gesamtergebnis für alle Stakeholder Ihres Netzwerks zu verbessern</a:t>
            </a:r>
            <a:r>
              <a:rPr lang="de-DE" b="0" kern="0" dirty="0" smtClean="0">
                <a:solidFill>
                  <a:srgbClr val="000000"/>
                </a:solidFill>
                <a:latin typeface="Calibri"/>
              </a:rPr>
              <a:t>.</a:t>
            </a:r>
            <a:endParaRPr lang="de-DE" altLang="de-DE" b="0" kern="0" dirty="0" smtClean="0">
              <a:solidFill>
                <a:srgbClr val="000000"/>
              </a:solidFill>
              <a:latin typeface="Calibri"/>
            </a:endParaRPr>
          </a:p>
        </p:txBody>
      </p:sp>
      <p:sp>
        <p:nvSpPr>
          <p:cNvPr id="7" name="Ellipse 6"/>
          <p:cNvSpPr/>
          <p:nvPr/>
        </p:nvSpPr>
        <p:spPr bwMode="auto">
          <a:xfrm rot="837172">
            <a:off x="10093004" y="2409923"/>
            <a:ext cx="1677095" cy="166604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Eine Anleitung Ergänzend zum Brainstorming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mit praktischen Leitfragen gibt es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hlinkClick r:id="rId2"/>
              </a:rPr>
              <a:t>hier</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Abgerundetes Rechteck 7"/>
          <p:cNvSpPr/>
          <p:nvPr/>
        </p:nvSpPr>
        <p:spPr bwMode="auto">
          <a:xfrm>
            <a:off x="520700" y="1029817"/>
            <a:ext cx="11034183" cy="157136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endParaRPr lang="de-DE" b="0" kern="0" dirty="0">
              <a:solidFill>
                <a:srgbClr val="000000"/>
              </a:solidFill>
              <a:latin typeface="Calibri"/>
            </a:endParaRPr>
          </a:p>
        </p:txBody>
      </p:sp>
      <p:sp>
        <p:nvSpPr>
          <p:cNvPr id="11" name="Inhaltsplatzhalter 2"/>
          <p:cNvSpPr>
            <a:spLocks noGrp="1"/>
          </p:cNvSpPr>
          <p:nvPr>
            <p:ph idx="1"/>
          </p:nvPr>
        </p:nvSpPr>
        <p:spPr>
          <a:xfrm>
            <a:off x="520700" y="2664146"/>
            <a:ext cx="11034184" cy="3438086"/>
          </a:xfrm>
        </p:spPr>
        <p:txBody>
          <a:bodyPr/>
          <a:lstStyle/>
          <a:p>
            <a:pPr marL="0" indent="0">
              <a:spcAft>
                <a:spcPts val="300"/>
              </a:spcAft>
              <a:buNone/>
            </a:pPr>
            <a:r>
              <a:rPr lang="en-US" sz="1200" b="1" u="sng" dirty="0" err="1"/>
              <a:t>Anleitung</a:t>
            </a:r>
            <a:r>
              <a:rPr lang="en-US" sz="1200" b="1" u="sng" dirty="0"/>
              <a:t> </a:t>
            </a:r>
            <a:r>
              <a:rPr lang="en-US" sz="1200" b="1" u="sng" dirty="0" err="1"/>
              <a:t>zur</a:t>
            </a:r>
            <a:r>
              <a:rPr lang="en-US" sz="1200" b="1" u="sng" dirty="0"/>
              <a:t> </a:t>
            </a:r>
            <a:r>
              <a:rPr lang="en-US" sz="1200" b="1" u="sng" dirty="0" err="1"/>
              <a:t>Durchführung</a:t>
            </a:r>
            <a:r>
              <a:rPr lang="en-US" sz="1200" b="1" u="sng" dirty="0"/>
              <a:t> </a:t>
            </a:r>
            <a:r>
              <a:rPr lang="en-US" sz="1200" b="1" u="sng" dirty="0" err="1"/>
              <a:t>mehrerer</a:t>
            </a:r>
            <a:r>
              <a:rPr lang="en-US" sz="1200" b="1" u="sng" dirty="0"/>
              <a:t> </a:t>
            </a:r>
            <a:r>
              <a:rPr lang="en-US" sz="1200" b="1" u="sng" dirty="0" err="1"/>
              <a:t>Brainstormings</a:t>
            </a:r>
            <a:r>
              <a:rPr lang="en-US" sz="1200" b="1" u="sng" dirty="0"/>
              <a:t>:</a:t>
            </a:r>
            <a:endParaRPr lang="en-US" sz="1200" b="1" dirty="0"/>
          </a:p>
          <a:p>
            <a:pPr marL="0" indent="0">
              <a:spcAft>
                <a:spcPts val="0"/>
              </a:spcAft>
              <a:buNone/>
            </a:pPr>
            <a:r>
              <a:rPr lang="en-US" sz="1200" b="1" dirty="0" err="1"/>
              <a:t>Erstes</a:t>
            </a:r>
            <a:r>
              <a:rPr lang="en-US" sz="1200" b="1" dirty="0"/>
              <a:t> </a:t>
            </a:r>
            <a:r>
              <a:rPr lang="en-US" sz="1200" b="1" dirty="0" smtClean="0"/>
              <a:t>Brainstorming (Purpose und Stakeholder): </a:t>
            </a:r>
            <a:endParaRPr lang="de-DE" sz="1200" dirty="0" smtClean="0"/>
          </a:p>
          <a:p>
            <a:pPr lvl="0">
              <a:spcAft>
                <a:spcPts val="300"/>
              </a:spcAft>
            </a:pPr>
            <a:r>
              <a:rPr lang="de-DE" sz="1200" dirty="0"/>
              <a:t>Kurze Diskussion und Zusammenfassung des Zwecks (</a:t>
            </a:r>
            <a:r>
              <a:rPr lang="de-DE" sz="1200" dirty="0" err="1"/>
              <a:t>purpose</a:t>
            </a:r>
            <a:r>
              <a:rPr lang="de-DE" sz="1200" dirty="0"/>
              <a:t>) Ihres </a:t>
            </a:r>
            <a:r>
              <a:rPr lang="de-DE" sz="1200" dirty="0" smtClean="0"/>
              <a:t>Unternehmens sowie Definition Ihrer Stakeholder (s. Tipps)</a:t>
            </a:r>
            <a:endParaRPr lang="de-DE" sz="1200" dirty="0"/>
          </a:p>
          <a:p>
            <a:pPr lvl="0">
              <a:spcAft>
                <a:spcPts val="300"/>
              </a:spcAft>
            </a:pPr>
            <a:r>
              <a:rPr lang="de-DE" sz="1200" dirty="0"/>
              <a:t>Warum soll es Ihr Unternehmen geben?</a:t>
            </a:r>
          </a:p>
          <a:p>
            <a:pPr marL="0" lvl="0" indent="0">
              <a:spcAft>
                <a:spcPts val="0"/>
              </a:spcAft>
              <a:buNone/>
            </a:pPr>
            <a:r>
              <a:rPr lang="de-DE" sz="1200" b="1" dirty="0" smtClean="0"/>
              <a:t>Zweites Brainstorming (Value </a:t>
            </a:r>
            <a:r>
              <a:rPr lang="de-DE" sz="1200" b="1" dirty="0" err="1" smtClean="0"/>
              <a:t>Created</a:t>
            </a:r>
            <a:r>
              <a:rPr lang="de-DE" sz="1200" b="1" dirty="0" smtClean="0"/>
              <a:t>):</a:t>
            </a:r>
            <a:r>
              <a:rPr lang="de-DE" sz="1200" dirty="0" smtClean="0"/>
              <a:t> </a:t>
            </a:r>
          </a:p>
          <a:p>
            <a:pPr lvl="0">
              <a:spcAft>
                <a:spcPts val="300"/>
              </a:spcAft>
            </a:pPr>
            <a:r>
              <a:rPr lang="de-DE" sz="1200" dirty="0"/>
              <a:t>Welcher Nutzen/Wert wird für die verschiedenen Stakeholder geschaffen? </a:t>
            </a:r>
          </a:p>
          <a:p>
            <a:pPr lvl="0">
              <a:spcAft>
                <a:spcPts val="300"/>
              </a:spcAft>
            </a:pPr>
            <a:r>
              <a:rPr lang="de-DE" sz="1200" dirty="0"/>
              <a:t>Welcher positive Nutzen/Wert wird geschaffen und welcher negative von den Stakeholdern gemildert?</a:t>
            </a:r>
          </a:p>
          <a:p>
            <a:pPr marL="0" lvl="0" indent="0">
              <a:spcAft>
                <a:spcPts val="0"/>
              </a:spcAft>
              <a:buNone/>
            </a:pPr>
            <a:r>
              <a:rPr lang="de-DE" sz="1200" b="1" dirty="0" smtClean="0"/>
              <a:t>Drittes Brainstorming (Value </a:t>
            </a:r>
            <a:r>
              <a:rPr lang="de-DE" sz="1200" b="1" dirty="0" err="1" smtClean="0"/>
              <a:t>Destroyed</a:t>
            </a:r>
            <a:r>
              <a:rPr lang="de-DE" sz="1200" b="1" dirty="0" smtClean="0"/>
              <a:t> </a:t>
            </a:r>
            <a:r>
              <a:rPr lang="de-DE" sz="1200" b="1" dirty="0" err="1" smtClean="0"/>
              <a:t>or</a:t>
            </a:r>
            <a:r>
              <a:rPr lang="de-DE" sz="1200" b="1" dirty="0" smtClean="0"/>
              <a:t> </a:t>
            </a:r>
            <a:r>
              <a:rPr lang="de-DE" sz="1200" b="1" dirty="0" err="1" smtClean="0"/>
              <a:t>Missed</a:t>
            </a:r>
            <a:r>
              <a:rPr lang="de-DE" sz="1200" b="1" dirty="0" smtClean="0"/>
              <a:t>):</a:t>
            </a:r>
          </a:p>
          <a:p>
            <a:pPr lvl="0">
              <a:spcAft>
                <a:spcPts val="300"/>
              </a:spcAft>
            </a:pPr>
            <a:r>
              <a:rPr lang="de-DE" sz="1200" dirty="0"/>
              <a:t>Welcher Nutzen/Wert ist verloren bzw. was führt zu negativen Ergebnissen für die verschiedenen </a:t>
            </a:r>
            <a:r>
              <a:rPr lang="de-DE" sz="1200" dirty="0" smtClean="0"/>
              <a:t>Stakeholder</a:t>
            </a:r>
            <a:r>
              <a:rPr lang="de-DE" sz="1200" dirty="0"/>
              <a:t>?</a:t>
            </a:r>
          </a:p>
          <a:p>
            <a:pPr lvl="0">
              <a:spcAft>
                <a:spcPts val="300"/>
              </a:spcAft>
            </a:pPr>
            <a:r>
              <a:rPr lang="de-DE" sz="1200" dirty="0"/>
              <a:t>Verpasst Ihr Unternehmen eine Chance Wert zu schöpfen oder verschwendet es sogar welchen </a:t>
            </a:r>
            <a:br>
              <a:rPr lang="de-DE" sz="1200" dirty="0"/>
            </a:br>
            <a:r>
              <a:rPr lang="de-DE" sz="1200" dirty="0"/>
              <a:t>im Betriebsablauf (</a:t>
            </a:r>
            <a:r>
              <a:rPr lang="de-DE" sz="1200" dirty="0" smtClean="0"/>
              <a:t>z.B. </a:t>
            </a:r>
            <a:r>
              <a:rPr lang="de-DE" sz="1200" dirty="0"/>
              <a:t>durch zu geringe Auslastung von verschiedenen Kapazitäten oder durch ineffizienten Materialeinsatz)?Analysieren Sie inwiefern eine konventionelle, nicht- nachhaltige, Ausrichtung ihres Nutzenversprechens für Sie Konsequenzen hätte?</a:t>
            </a:r>
          </a:p>
          <a:p>
            <a:pPr marL="0" lvl="0" indent="0">
              <a:spcAft>
                <a:spcPts val="0"/>
              </a:spcAft>
              <a:buNone/>
            </a:pPr>
            <a:r>
              <a:rPr lang="de-DE" sz="1200" b="1" dirty="0" smtClean="0"/>
              <a:t>Viertes Brainstorming (New Value </a:t>
            </a:r>
            <a:r>
              <a:rPr lang="de-DE" sz="1200" b="1" dirty="0" err="1" smtClean="0"/>
              <a:t>Opportunities</a:t>
            </a:r>
            <a:r>
              <a:rPr lang="de-DE" sz="1200" b="1" dirty="0" smtClean="0"/>
              <a:t>):</a:t>
            </a:r>
          </a:p>
          <a:p>
            <a:pPr lvl="0">
              <a:spcAft>
                <a:spcPts val="300"/>
              </a:spcAft>
            </a:pPr>
            <a:r>
              <a:rPr lang="de-DE" sz="1200" dirty="0"/>
              <a:t>Welchen Nutzen/Wert können Sie für Ihre Stakeholder durch neue Ideen, Unternehmungen oder Kollaborationen schaffen?</a:t>
            </a:r>
          </a:p>
          <a:p>
            <a:pPr lvl="0">
              <a:spcAft>
                <a:spcPts val="300"/>
              </a:spcAft>
            </a:pPr>
            <a:r>
              <a:rPr lang="de-DE" sz="1200" dirty="0"/>
              <a:t>Was können Sie von Ihren Wettbewerbern, Zulieferern, Kunden oder anderen Branchen lernen? </a:t>
            </a:r>
          </a:p>
        </p:txBody>
      </p:sp>
    </p:spTree>
    <p:extLst>
      <p:ext uri="{BB962C8B-B14F-4D97-AF65-F5344CB8AC3E}">
        <p14:creationId xmlns:p14="http://schemas.microsoft.com/office/powerpoint/2010/main" val="37331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sp>
        <p:nvSpPr>
          <p:cNvPr id="4" name="Rechteck 3"/>
          <p:cNvSpPr/>
          <p:nvPr/>
        </p:nvSpPr>
        <p:spPr>
          <a:xfrm>
            <a:off x="520700" y="1450721"/>
            <a:ext cx="11034184" cy="2391424"/>
          </a:xfrm>
          <a:prstGeom prst="rect">
            <a:avLst/>
          </a:prstGeom>
        </p:spPr>
        <p:txBody>
          <a:bodyPr wrap="square">
            <a:spAutoFit/>
          </a:bodyPr>
          <a:lstStyle/>
          <a:p>
            <a:pPr marL="342900" lvl="0" indent="-342900" eaLnBrk="1" hangingPunct="1">
              <a:spcBef>
                <a:spcPct val="20000"/>
              </a:spcBef>
              <a:spcAft>
                <a:spcPts val="600"/>
              </a:spcAft>
              <a:buFont typeface="Wingdings" panose="05000000000000000000" pitchFamily="2" charset="2"/>
              <a:buChar char="n"/>
            </a:pPr>
            <a:r>
              <a:rPr lang="de-DE" altLang="de-DE" b="0" dirty="0" smtClean="0">
                <a:latin typeface="+mn-lt"/>
              </a:rPr>
              <a:t>Definieren </a:t>
            </a:r>
            <a:r>
              <a:rPr lang="de-DE" altLang="de-DE" b="0" dirty="0">
                <a:latin typeface="+mn-lt"/>
              </a:rPr>
              <a:t>Sie als erstes, welche </a:t>
            </a:r>
            <a:r>
              <a:rPr lang="de-DE" altLang="de-DE" b="0" dirty="0" err="1">
                <a:latin typeface="+mn-lt"/>
              </a:rPr>
              <a:t>Stakeholdergruppen</a:t>
            </a:r>
            <a:r>
              <a:rPr lang="de-DE" altLang="de-DE" b="0" dirty="0">
                <a:latin typeface="+mn-lt"/>
              </a:rPr>
              <a:t> betrachtet </a:t>
            </a:r>
            <a:r>
              <a:rPr lang="de-DE" altLang="de-DE" b="0" dirty="0" smtClean="0">
                <a:latin typeface="+mn-lt"/>
              </a:rPr>
              <a:t>werden </a:t>
            </a:r>
            <a:r>
              <a:rPr lang="de-DE" altLang="de-DE" b="0" dirty="0">
                <a:latin typeface="+mn-lt"/>
              </a:rPr>
              <a:t>sollen und ordnen Sie diese in die jeweiligen Segmente: </a:t>
            </a:r>
            <a:r>
              <a:rPr lang="de-DE" altLang="de-DE" b="0" dirty="0" smtClean="0">
                <a:latin typeface="+mn-lt"/>
              </a:rPr>
              <a:t/>
            </a:r>
            <a:br>
              <a:rPr lang="de-DE" altLang="de-DE" b="0" dirty="0" smtClean="0">
                <a:latin typeface="+mn-lt"/>
              </a:rPr>
            </a:br>
            <a:r>
              <a:rPr lang="de-DE" altLang="de-DE" b="0" dirty="0" smtClean="0">
                <a:latin typeface="+mn-lt"/>
              </a:rPr>
              <a:t>Umwelt</a:t>
            </a:r>
            <a:r>
              <a:rPr lang="de-DE" altLang="de-DE" b="0" dirty="0">
                <a:latin typeface="+mn-lt"/>
              </a:rPr>
              <a:t>, Gesellschaft, Kunden und Netzwerk-Akteure des </a:t>
            </a:r>
            <a:r>
              <a:rPr lang="de-DE" altLang="de-DE" b="0" dirty="0" smtClean="0">
                <a:latin typeface="+mn-lt"/>
              </a:rPr>
              <a:t>Tools</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Jedes </a:t>
            </a:r>
            <a:r>
              <a:rPr lang="de-DE" altLang="de-DE" b="0" dirty="0" err="1">
                <a:latin typeface="+mn-lt"/>
              </a:rPr>
              <a:t>Stakeholdersegment</a:t>
            </a:r>
            <a:r>
              <a:rPr lang="de-DE" altLang="de-DE" b="0" dirty="0">
                <a:latin typeface="+mn-lt"/>
              </a:rPr>
              <a:t> wird der Reihe nach behandelt, abhängig vom Kreis. Diese werden von innen, aus dem Zentrum heraus, nach außen hin besprochen: Vom Zweck und der Value Proposition, über Wert, der verloren wird, bis hin zu der Suche nach neuen Möglichkeiten, um Wert zu schöpfen. Diese Logik ist aufeinander aufbauend, wodurch die Ideenfindung für jeden darauffolgenden Kreis </a:t>
            </a:r>
            <a:r>
              <a:rPr lang="de-DE" altLang="de-DE" b="0" dirty="0" smtClean="0">
                <a:latin typeface="+mn-lt"/>
              </a:rPr>
              <a:t>profitiert </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Schreiben Sie Ihre Antworten auf bunte Post-</a:t>
            </a:r>
            <a:r>
              <a:rPr lang="de-DE" altLang="de-DE" b="0" dirty="0" err="1">
                <a:latin typeface="+mn-lt"/>
              </a:rPr>
              <a:t>its</a:t>
            </a:r>
            <a:r>
              <a:rPr lang="de-DE" altLang="de-DE" b="0" dirty="0">
                <a:latin typeface="+mn-lt"/>
              </a:rPr>
              <a:t> o.Ä., um durch </a:t>
            </a:r>
            <a:r>
              <a:rPr lang="de-DE" altLang="de-DE" b="0" dirty="0" err="1" smtClean="0">
                <a:latin typeface="+mn-lt"/>
              </a:rPr>
              <a:t>Colour</a:t>
            </a:r>
            <a:r>
              <a:rPr lang="de-DE" altLang="de-DE" b="0" dirty="0" smtClean="0">
                <a:latin typeface="+mn-lt"/>
              </a:rPr>
              <a:t>-	</a:t>
            </a:r>
            <a:r>
              <a:rPr lang="de-DE" altLang="de-DE" b="0" dirty="0" err="1" smtClean="0">
                <a:latin typeface="+mn-lt"/>
              </a:rPr>
              <a:t>Coding</a:t>
            </a:r>
            <a:r>
              <a:rPr lang="de-DE" altLang="de-DE" b="0" dirty="0" smtClean="0">
                <a:latin typeface="+mn-lt"/>
              </a:rPr>
              <a:t> </a:t>
            </a:r>
            <a:r>
              <a:rPr lang="de-DE" altLang="de-DE" b="0" dirty="0">
                <a:latin typeface="+mn-lt"/>
              </a:rPr>
              <a:t>eine leichtere Übersicht zu ermöglichen. </a:t>
            </a:r>
            <a:r>
              <a:rPr lang="de-DE" altLang="de-DE" b="0" dirty="0" err="1">
                <a:latin typeface="+mn-lt"/>
              </a:rPr>
              <a:t>Optimalerweise</a:t>
            </a:r>
            <a:r>
              <a:rPr lang="de-DE" altLang="de-DE" b="0" dirty="0">
                <a:latin typeface="+mn-lt"/>
              </a:rPr>
              <a:t> bilden Sie das Modell groß an einer Wand oder einem Bildschirm ab, um das Gruppen-Brainstorming visuell zu </a:t>
            </a:r>
            <a:r>
              <a:rPr lang="de-DE" altLang="de-DE" b="0" dirty="0" smtClean="0">
                <a:latin typeface="+mn-lt"/>
              </a:rPr>
              <a:t>erleichtern</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Dokumentieren Sie Ihre Ergebnisse und alle anderen Details per Foto und übertragen Sie sie in eine Tabelle mit einer Spalte und Zeile für jedes individuelle Brainstorming (z.B. verpasster Wert, Chance für neuen Wert) für ein erleichtertes Weiterarbeiten zu jeder Zeit im </a:t>
            </a:r>
            <a:r>
              <a:rPr lang="de-DE" altLang="de-DE" b="0" dirty="0" smtClean="0">
                <a:latin typeface="+mn-lt"/>
              </a:rPr>
              <a:t>Anschluss</a:t>
            </a:r>
            <a:endParaRPr lang="de-DE" altLang="de-DE" b="0" dirty="0">
              <a:latin typeface="+mn-lt"/>
            </a:endParaRPr>
          </a:p>
        </p:txBody>
      </p:sp>
      <p:sp>
        <p:nvSpPr>
          <p:cNvPr id="9" name="Abgerundetes Rechteck 8"/>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Tipps zur Durchführung der </a:t>
            </a:r>
            <a:r>
              <a:rPr lang="de-DE" b="0" kern="0" dirty="0" smtClean="0">
                <a:solidFill>
                  <a:srgbClr val="000000"/>
                </a:solidFill>
                <a:latin typeface="Calibri"/>
              </a:rPr>
              <a:t>Brainstormings</a:t>
            </a:r>
            <a:endParaRPr lang="de-DE" b="0" kern="0" dirty="0">
              <a:solidFill>
                <a:srgbClr val="000000"/>
              </a:solidFill>
              <a:latin typeface="Calibri"/>
            </a:endParaRPr>
          </a:p>
        </p:txBody>
      </p:sp>
    </p:spTree>
    <p:extLst>
      <p:ext uri="{BB962C8B-B14F-4D97-AF65-F5344CB8AC3E}">
        <p14:creationId xmlns:p14="http://schemas.microsoft.com/office/powerpoint/2010/main" val="18844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Instrument Nr. 1: Value Mapping Tool für Ihre Wertschöpfung</a:t>
            </a:r>
            <a:endParaRPr lang="de-DE" sz="2400" dirty="0"/>
          </a:p>
        </p:txBody>
      </p:sp>
      <p:pic>
        <p:nvPicPr>
          <p:cNvPr id="5" name="Grafik 4">
            <a:extLst>
              <a:ext uri="{FF2B5EF4-FFF2-40B4-BE49-F238E27FC236}">
                <a16:creationId xmlns:a16="http://schemas.microsoft.com/office/drawing/2014/main" xmlns="" id="{CBE6873B-1E69-4EBE-B975-DB45035CCD97}"/>
              </a:ext>
            </a:extLst>
          </p:cNvPr>
          <p:cNvPicPr>
            <a:picLocks/>
          </p:cNvPicPr>
          <p:nvPr/>
        </p:nvPicPr>
        <p:blipFill>
          <a:blip r:embed="rId2"/>
          <a:stretch>
            <a:fillRect/>
          </a:stretch>
        </p:blipFill>
        <p:spPr>
          <a:xfrm>
            <a:off x="520700" y="1504962"/>
            <a:ext cx="5400000" cy="4176000"/>
          </a:xfrm>
          <a:prstGeom prst="rect">
            <a:avLst/>
          </a:prstGeom>
          <a:ln>
            <a:solidFill>
              <a:srgbClr val="9BBE3D"/>
            </a:solidFill>
          </a:ln>
        </p:spPr>
      </p:pic>
      <p:grpSp>
        <p:nvGrpSpPr>
          <p:cNvPr id="3" name="Gruppieren 2"/>
          <p:cNvGrpSpPr/>
          <p:nvPr/>
        </p:nvGrpSpPr>
        <p:grpSpPr>
          <a:xfrm>
            <a:off x="6154884" y="1504962"/>
            <a:ext cx="5399999" cy="4176000"/>
            <a:chOff x="6349161" y="1450536"/>
            <a:chExt cx="5400000" cy="4176000"/>
          </a:xfrm>
        </p:grpSpPr>
        <p:pic>
          <p:nvPicPr>
            <p:cNvPr id="8" name="Grafik 7"/>
            <p:cNvPicPr>
              <a:picLocks/>
            </p:cNvPicPr>
            <p:nvPr/>
          </p:nvPicPr>
          <p:blipFill>
            <a:blip r:embed="rId3">
              <a:extLst>
                <a:ext uri="{28A0092B-C50C-407E-A947-70E740481C1C}">
                  <a14:useLocalDpi xmlns:a14="http://schemas.microsoft.com/office/drawing/2010/main" val="0"/>
                </a:ext>
              </a:extLst>
            </a:blip>
            <a:stretch>
              <a:fillRect/>
            </a:stretch>
          </p:blipFill>
          <p:spPr>
            <a:xfrm>
              <a:off x="6349161" y="1450536"/>
              <a:ext cx="5400000" cy="4176000"/>
            </a:xfrm>
            <a:prstGeom prst="rect">
              <a:avLst/>
            </a:prstGeom>
            <a:ln>
              <a:solidFill>
                <a:srgbClr val="9BBE3D"/>
              </a:solidFill>
            </a:ln>
          </p:spPr>
        </p:pic>
        <p:sp>
          <p:nvSpPr>
            <p:cNvPr id="10" name="Textfeld 9"/>
            <p:cNvSpPr txBox="1"/>
            <p:nvPr/>
          </p:nvSpPr>
          <p:spPr>
            <a:xfrm>
              <a:off x="6349161" y="5072538"/>
              <a:ext cx="1428596" cy="553998"/>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Bsp.: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Mitarbeiter, Regierung </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und Gemeinde</a:t>
              </a:r>
              <a:endParaRPr lang="de-DE" sz="1000" dirty="0">
                <a:latin typeface="Calibri" panose="020F0502020204030204" pitchFamily="34" charset="0"/>
                <a:cs typeface="Calibri" panose="020F0502020204030204" pitchFamily="34" charset="0"/>
              </a:endParaRPr>
            </a:p>
          </p:txBody>
        </p:sp>
        <p:sp>
          <p:nvSpPr>
            <p:cNvPr id="11" name="Textfeld 10"/>
            <p:cNvSpPr txBox="1"/>
            <p:nvPr/>
          </p:nvSpPr>
          <p:spPr>
            <a:xfrm>
              <a:off x="6349161" y="2078930"/>
              <a:ext cx="898003" cy="400110"/>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Bsp.: NGOs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Umwelt</a:t>
              </a:r>
              <a:endParaRPr lang="de-DE" sz="1000" dirty="0">
                <a:latin typeface="Calibri" panose="020F0502020204030204" pitchFamily="34" charset="0"/>
                <a:cs typeface="Calibri" panose="020F0502020204030204" pitchFamily="34" charset="0"/>
              </a:endParaRPr>
            </a:p>
          </p:txBody>
        </p:sp>
      </p:grpSp>
      <p:sp>
        <p:nvSpPr>
          <p:cNvPr id="12" name="Abgerundetes Rechteck 11"/>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Graphiken zum Intro und der Anleitung zur Durchführung</a:t>
            </a:r>
            <a:endParaRPr lang="de-DE" b="0" kern="0" dirty="0">
              <a:solidFill>
                <a:srgbClr val="000000"/>
              </a:solidFill>
              <a:latin typeface="Calibri"/>
            </a:endParaRPr>
          </a:p>
        </p:txBody>
      </p:sp>
      <p:sp>
        <p:nvSpPr>
          <p:cNvPr id="13" name="Rechteck 12"/>
          <p:cNvSpPr/>
          <p:nvPr/>
        </p:nvSpPr>
        <p:spPr>
          <a:xfrm>
            <a:off x="6809050" y="6299534"/>
            <a:ext cx="5372065" cy="400110"/>
          </a:xfrm>
          <a:prstGeom prst="rect">
            <a:avLst/>
          </a:prstGeom>
          <a:ln>
            <a:solidFill>
              <a:srgbClr val="C4D44E"/>
            </a:solidFill>
          </a:ln>
        </p:spPr>
        <p:txBody>
          <a:bodyPr wrap="square">
            <a:spAutoFit/>
          </a:bodyPr>
          <a:lstStyle/>
          <a:p>
            <a:pPr algn="r"/>
            <a:r>
              <a:rPr lang="en-US" sz="1000" dirty="0" smtClean="0">
                <a:hlinkClick r:id="rId4"/>
              </a:rPr>
              <a:t>Quelle</a:t>
            </a:r>
            <a:r>
              <a:rPr lang="en-US" sz="1000" dirty="0" smtClean="0"/>
              <a:t>: Bocken</a:t>
            </a:r>
            <a:r>
              <a:rPr lang="en-US" sz="1000" dirty="0"/>
              <a:t>, N., Short, S., Rana, P. and Evans, S</a:t>
            </a:r>
            <a:r>
              <a:rPr lang="en-US" sz="1000" dirty="0" smtClean="0"/>
              <a:t>.: A </a:t>
            </a:r>
            <a:r>
              <a:rPr lang="en-US" sz="1000" dirty="0"/>
              <a:t>value mapping tool for sustainable business </a:t>
            </a:r>
            <a:r>
              <a:rPr lang="en-US" sz="1000" dirty="0" smtClean="0"/>
              <a:t>modelling. In: Corporate Governance. 13 (5) 2013, pp</a:t>
            </a:r>
            <a:r>
              <a:rPr lang="en-US" sz="1000" dirty="0"/>
              <a:t>. 482-497. </a:t>
            </a:r>
            <a:endParaRPr lang="de-DE" sz="1000" dirty="0"/>
          </a:p>
        </p:txBody>
      </p:sp>
    </p:spTree>
    <p:extLst>
      <p:ext uri="{BB962C8B-B14F-4D97-AF65-F5344CB8AC3E}">
        <p14:creationId xmlns:p14="http://schemas.microsoft.com/office/powerpoint/2010/main" val="33832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857" y="1458958"/>
            <a:ext cx="5990286" cy="4752012"/>
          </a:xfrm>
          <a:prstGeom prst="rect">
            <a:avLst/>
          </a:prstGeom>
          <a:ln>
            <a:solidFill>
              <a:srgbClr val="9BBE3D"/>
            </a:solidFill>
          </a:ln>
        </p:spPr>
      </p:pic>
      <p:sp>
        <p:nvSpPr>
          <p:cNvPr id="7" name="Rechteck 6"/>
          <p:cNvSpPr/>
          <p:nvPr/>
        </p:nvSpPr>
        <p:spPr>
          <a:xfrm>
            <a:off x="6809050" y="6299534"/>
            <a:ext cx="5372065" cy="400110"/>
          </a:xfrm>
          <a:prstGeom prst="rect">
            <a:avLst/>
          </a:prstGeom>
          <a:ln>
            <a:solidFill>
              <a:srgbClr val="C4D44E"/>
            </a:solidFill>
          </a:ln>
        </p:spPr>
        <p:txBody>
          <a:bodyPr wrap="square">
            <a:spAutoFit/>
          </a:bodyPr>
          <a:lstStyle/>
          <a:p>
            <a:pPr algn="r"/>
            <a:r>
              <a:rPr lang="en-US" sz="1000" dirty="0" smtClean="0">
                <a:hlinkClick r:id="rId3"/>
              </a:rPr>
              <a:t>Quelle</a:t>
            </a:r>
            <a:r>
              <a:rPr lang="en-US" sz="1000" dirty="0" smtClean="0"/>
              <a:t>: Bocken</a:t>
            </a:r>
            <a:r>
              <a:rPr lang="en-US" sz="1000" dirty="0"/>
              <a:t>, N., Short, S., Rana, P. and Evans, S</a:t>
            </a:r>
            <a:r>
              <a:rPr lang="en-US" sz="1000" dirty="0" smtClean="0"/>
              <a:t>.: A </a:t>
            </a:r>
            <a:r>
              <a:rPr lang="en-US" sz="1000" dirty="0"/>
              <a:t>value mapping tool for sustainable business </a:t>
            </a:r>
            <a:r>
              <a:rPr lang="en-US" sz="1000" dirty="0" smtClean="0"/>
              <a:t>modelling. In: Corporate Governance. 13 (5) 2013, pp</a:t>
            </a:r>
            <a:r>
              <a:rPr lang="en-US" sz="1000" dirty="0"/>
              <a:t>. 482-497. </a:t>
            </a:r>
            <a:endParaRPr lang="de-DE" sz="1000" dirty="0"/>
          </a:p>
        </p:txBody>
      </p:sp>
      <p:sp>
        <p:nvSpPr>
          <p:cNvPr id="6" name="Abgerundetes Rechteck 5"/>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Beispiel zur Veranschaulichung</a:t>
            </a:r>
            <a:endParaRPr lang="de-DE" b="0" kern="0" dirty="0">
              <a:solidFill>
                <a:srgbClr val="000000"/>
              </a:solidFill>
              <a:latin typeface="Calibri"/>
            </a:endParaRPr>
          </a:p>
        </p:txBody>
      </p:sp>
    </p:spTree>
    <p:extLst>
      <p:ext uri="{BB962C8B-B14F-4D97-AF65-F5344CB8AC3E}">
        <p14:creationId xmlns:p14="http://schemas.microsoft.com/office/powerpoint/2010/main" val="4230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a:t>
            </a:r>
            <a:r>
              <a:rPr lang="de-DE" sz="2400" dirty="0" smtClean="0"/>
              <a:t>- </a:t>
            </a:r>
            <a:r>
              <a:rPr lang="de-DE" sz="2400" dirty="0"/>
              <a:t>Kurzvorstellung der Grundlagen</a:t>
            </a:r>
            <a:br>
              <a:rPr lang="de-DE" sz="2400" dirty="0"/>
            </a:br>
            <a:r>
              <a:rPr lang="de-DE" sz="2400" dirty="0"/>
              <a:t>Ansätze </a:t>
            </a:r>
            <a:r>
              <a:rPr lang="de-DE" sz="2400" dirty="0" smtClean="0"/>
              <a:t>zur nachhaltigen Entwicklung</a:t>
            </a:r>
            <a:endParaRPr lang="de-DE" sz="2400" dirty="0"/>
          </a:p>
        </p:txBody>
      </p:sp>
      <p:grpSp>
        <p:nvGrpSpPr>
          <p:cNvPr id="3" name="Gruppieren 2"/>
          <p:cNvGrpSpPr/>
          <p:nvPr/>
        </p:nvGrpSpPr>
        <p:grpSpPr>
          <a:xfrm>
            <a:off x="2629292" y="2481941"/>
            <a:ext cx="6907480" cy="2270263"/>
            <a:chOff x="2629292" y="2481941"/>
            <a:chExt cx="6907480" cy="2270263"/>
          </a:xfrm>
        </p:grpSpPr>
        <p:grpSp>
          <p:nvGrpSpPr>
            <p:cNvPr id="7" name="Gruppieren 6"/>
            <p:cNvGrpSpPr/>
            <p:nvPr/>
          </p:nvGrpSpPr>
          <p:grpSpPr>
            <a:xfrm>
              <a:off x="2629292" y="2481941"/>
              <a:ext cx="1971304" cy="1757549"/>
              <a:chOff x="2629292" y="2481941"/>
              <a:chExt cx="1971304" cy="1757549"/>
            </a:xfrm>
          </p:grpSpPr>
          <p:sp>
            <p:nvSpPr>
              <p:cNvPr id="13" name="Rechteck 12"/>
              <p:cNvSpPr/>
              <p:nvPr/>
            </p:nvSpPr>
            <p:spPr bwMode="auto">
              <a:xfrm>
                <a:off x="2629292" y="2481941"/>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307" y="2532990"/>
                <a:ext cx="1729274" cy="1655450"/>
              </a:xfrm>
              <a:prstGeom prst="rect">
                <a:avLst/>
              </a:prstGeom>
              <a:ln>
                <a:noFill/>
              </a:ln>
            </p:spPr>
          </p:pic>
        </p:grpSp>
        <p:grpSp>
          <p:nvGrpSpPr>
            <p:cNvPr id="17" name="Gruppieren 16"/>
            <p:cNvGrpSpPr/>
            <p:nvPr/>
          </p:nvGrpSpPr>
          <p:grpSpPr>
            <a:xfrm>
              <a:off x="5097380" y="2481942"/>
              <a:ext cx="1971304" cy="1757549"/>
              <a:chOff x="5097380" y="2481942"/>
              <a:chExt cx="1971304" cy="1757549"/>
            </a:xfrm>
          </p:grpSpPr>
          <p:sp>
            <p:nvSpPr>
              <p:cNvPr id="14" name="Rechteck 13"/>
              <p:cNvSpPr/>
              <p:nvPr/>
            </p:nvSpPr>
            <p:spPr bwMode="auto">
              <a:xfrm>
                <a:off x="5097380" y="2481942"/>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9" name="Grafik 8"/>
              <p:cNvPicPr>
                <a:picLocks/>
              </p:cNvPicPr>
              <p:nvPr/>
            </p:nvPicPr>
            <p:blipFill>
              <a:blip r:embed="rId3">
                <a:extLst>
                  <a:ext uri="{28A0092B-C50C-407E-A947-70E740481C1C}">
                    <a14:useLocalDpi xmlns:a14="http://schemas.microsoft.com/office/drawing/2010/main" val="0"/>
                  </a:ext>
                </a:extLst>
              </a:blip>
              <a:stretch>
                <a:fillRect/>
              </a:stretch>
            </p:blipFill>
            <p:spPr>
              <a:xfrm>
                <a:off x="5137835" y="2694715"/>
                <a:ext cx="1890393" cy="1332000"/>
              </a:xfrm>
              <a:prstGeom prst="rect">
                <a:avLst/>
              </a:prstGeom>
              <a:ln>
                <a:noFill/>
              </a:ln>
            </p:spPr>
          </p:pic>
        </p:grpSp>
        <p:grpSp>
          <p:nvGrpSpPr>
            <p:cNvPr id="19" name="Gruppieren 18"/>
            <p:cNvGrpSpPr/>
            <p:nvPr/>
          </p:nvGrpSpPr>
          <p:grpSpPr>
            <a:xfrm>
              <a:off x="7565468" y="2481941"/>
              <a:ext cx="1971304" cy="1757549"/>
              <a:chOff x="7565468" y="2481941"/>
              <a:chExt cx="1971304" cy="1757549"/>
            </a:xfrm>
          </p:grpSpPr>
          <p:sp>
            <p:nvSpPr>
              <p:cNvPr id="15" name="Rechteck 14"/>
              <p:cNvSpPr/>
              <p:nvPr/>
            </p:nvSpPr>
            <p:spPr bwMode="auto">
              <a:xfrm>
                <a:off x="7565468" y="2481941"/>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034" y="2532990"/>
                <a:ext cx="1672173" cy="1655450"/>
              </a:xfrm>
              <a:prstGeom prst="rect">
                <a:avLst/>
              </a:prstGeom>
              <a:ln>
                <a:noFill/>
              </a:ln>
            </p:spPr>
          </p:pic>
        </p:grpSp>
        <p:sp>
          <p:nvSpPr>
            <p:cNvPr id="6" name="Textfeld 5"/>
            <p:cNvSpPr txBox="1"/>
            <p:nvPr/>
          </p:nvSpPr>
          <p:spPr>
            <a:xfrm>
              <a:off x="2766058" y="4290539"/>
              <a:ext cx="1697772" cy="276999"/>
            </a:xfrm>
            <a:prstGeom prst="rect">
              <a:avLst/>
            </a:prstGeom>
            <a:noFill/>
          </p:spPr>
          <p:txBody>
            <a:bodyPr wrap="none" rtlCol="0">
              <a:spAutoFit/>
            </a:bodyPr>
            <a:lstStyle/>
            <a:p>
              <a:r>
                <a:rPr lang="de-DE" sz="1200" dirty="0">
                  <a:latin typeface="+mn-lt"/>
                </a:rPr>
                <a:t>Das </a:t>
              </a:r>
              <a:r>
                <a:rPr lang="de-DE" sz="1200" dirty="0" smtClean="0">
                  <a:latin typeface="+mn-lt"/>
                </a:rPr>
                <a:t>Drei-Säulen-Modell</a:t>
              </a:r>
              <a:endParaRPr lang="de-DE" sz="1200" dirty="0">
                <a:latin typeface="+mn-lt"/>
                <a:cs typeface="Calibri" panose="020F0502020204030204" pitchFamily="34" charset="0"/>
              </a:endParaRPr>
            </a:p>
          </p:txBody>
        </p:sp>
        <p:sp>
          <p:nvSpPr>
            <p:cNvPr id="16" name="Textfeld 15"/>
            <p:cNvSpPr txBox="1"/>
            <p:nvPr/>
          </p:nvSpPr>
          <p:spPr>
            <a:xfrm>
              <a:off x="5339783" y="4290539"/>
              <a:ext cx="1615122" cy="461665"/>
            </a:xfrm>
            <a:prstGeom prst="rect">
              <a:avLst/>
            </a:prstGeom>
            <a:noFill/>
          </p:spPr>
          <p:txBody>
            <a:bodyPr wrap="none" rtlCol="0">
              <a:spAutoFit/>
            </a:bodyPr>
            <a:lstStyle/>
            <a:p>
              <a:pPr algn="ctr"/>
              <a:r>
                <a:rPr lang="de-DE" sz="1200" dirty="0">
                  <a:latin typeface="+mn-lt"/>
                </a:rPr>
                <a:t>Das integratives </a:t>
              </a:r>
              <a:r>
                <a:rPr lang="de-DE" sz="1200" dirty="0" smtClean="0">
                  <a:latin typeface="+mn-lt"/>
                </a:rPr>
                <a:t/>
              </a:r>
              <a:br>
                <a:rPr lang="de-DE" sz="1200" dirty="0" smtClean="0">
                  <a:latin typeface="+mn-lt"/>
                </a:rPr>
              </a:br>
              <a:r>
                <a:rPr lang="de-DE" sz="1200" dirty="0" smtClean="0">
                  <a:latin typeface="+mn-lt"/>
                </a:rPr>
                <a:t>Nachhaltigkeitsmodell</a:t>
              </a:r>
              <a:endParaRPr lang="de-DE" sz="1200" dirty="0">
                <a:latin typeface="+mn-lt"/>
                <a:cs typeface="Calibri" panose="020F0502020204030204" pitchFamily="34" charset="0"/>
              </a:endParaRPr>
            </a:p>
          </p:txBody>
        </p:sp>
        <p:sp>
          <p:nvSpPr>
            <p:cNvPr id="18" name="Textfeld 17"/>
            <p:cNvSpPr txBox="1"/>
            <p:nvPr/>
          </p:nvSpPr>
          <p:spPr>
            <a:xfrm>
              <a:off x="7830858" y="4290539"/>
              <a:ext cx="1440523" cy="461665"/>
            </a:xfrm>
            <a:prstGeom prst="rect">
              <a:avLst/>
            </a:prstGeom>
            <a:noFill/>
          </p:spPr>
          <p:txBody>
            <a:bodyPr wrap="none" rtlCol="0">
              <a:spAutoFit/>
            </a:bodyPr>
            <a:lstStyle/>
            <a:p>
              <a:pPr algn="ctr"/>
              <a:r>
                <a:rPr lang="de-DE" sz="1200" dirty="0">
                  <a:latin typeface="+mn-lt"/>
                </a:rPr>
                <a:t>Das Vorrangmodell </a:t>
              </a:r>
              <a:r>
                <a:rPr lang="de-DE" sz="1200" dirty="0" smtClean="0">
                  <a:latin typeface="+mn-lt"/>
                </a:rPr>
                <a:t/>
              </a:r>
              <a:br>
                <a:rPr lang="de-DE" sz="1200" dirty="0" smtClean="0">
                  <a:latin typeface="+mn-lt"/>
                </a:rPr>
              </a:br>
              <a:r>
                <a:rPr lang="de-DE" sz="1200" dirty="0" smtClean="0">
                  <a:latin typeface="+mn-lt"/>
                </a:rPr>
                <a:t>der </a:t>
              </a:r>
              <a:r>
                <a:rPr lang="de-DE" sz="1200" dirty="0">
                  <a:latin typeface="+mn-lt"/>
                </a:rPr>
                <a:t>Nachhaltigkeit</a:t>
              </a:r>
              <a:endParaRPr lang="de-DE" sz="1200" dirty="0">
                <a:latin typeface="+mn-lt"/>
                <a:cs typeface="Calibri" panose="020F0502020204030204" pitchFamily="34" charset="0"/>
              </a:endParaRPr>
            </a:p>
          </p:txBody>
        </p:sp>
      </p:grpSp>
      <p:sp>
        <p:nvSpPr>
          <p:cNvPr id="20" name="Rechteck 19"/>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Klimaschutz Neustadt</a:t>
            </a:r>
          </a:p>
        </p:txBody>
      </p:sp>
    </p:spTree>
    <p:extLst>
      <p:ext uri="{BB962C8B-B14F-4D97-AF65-F5344CB8AC3E}">
        <p14:creationId xmlns:p14="http://schemas.microsoft.com/office/powerpoint/2010/main" val="1437493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Instrument Nr. 2: Kano-Modell der Kundenzufriedenheit und Nachhaltigkeit</a:t>
            </a:r>
            <a:endParaRPr lang="de-DE" sz="2400" dirty="0"/>
          </a:p>
        </p:txBody>
      </p:sp>
      <p:grpSp>
        <p:nvGrpSpPr>
          <p:cNvPr id="34" name="Gruppieren 33"/>
          <p:cNvGrpSpPr/>
          <p:nvPr/>
        </p:nvGrpSpPr>
        <p:grpSpPr>
          <a:xfrm>
            <a:off x="1738487" y="-2129211"/>
            <a:ext cx="8671762" cy="11161761"/>
            <a:chOff x="1738487" y="-2129211"/>
            <a:chExt cx="8671762" cy="11161761"/>
          </a:xfrm>
        </p:grpSpPr>
        <p:grpSp>
          <p:nvGrpSpPr>
            <p:cNvPr id="31" name="Gruppieren 30"/>
            <p:cNvGrpSpPr/>
            <p:nvPr/>
          </p:nvGrpSpPr>
          <p:grpSpPr>
            <a:xfrm>
              <a:off x="1738487" y="-2129211"/>
              <a:ext cx="8671762" cy="11161761"/>
              <a:chOff x="1738487" y="-2129211"/>
              <a:chExt cx="8671762" cy="11161761"/>
            </a:xfrm>
          </p:grpSpPr>
          <p:sp>
            <p:nvSpPr>
              <p:cNvPr id="30" name="Rechteck 29"/>
              <p:cNvSpPr/>
              <p:nvPr/>
            </p:nvSpPr>
            <p:spPr bwMode="auto">
              <a:xfrm>
                <a:off x="3240381" y="1175925"/>
                <a:ext cx="6065120" cy="4664043"/>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9" name="Gruppieren 28"/>
              <p:cNvGrpSpPr/>
              <p:nvPr/>
            </p:nvGrpSpPr>
            <p:grpSpPr>
              <a:xfrm>
                <a:off x="1738487" y="-2129211"/>
                <a:ext cx="8671762" cy="11161761"/>
                <a:chOff x="-325329" y="-2140180"/>
                <a:chExt cx="8671762" cy="11161761"/>
              </a:xfrm>
            </p:grpSpPr>
            <p:sp>
              <p:nvSpPr>
                <p:cNvPr id="13" name="Bogen 12"/>
                <p:cNvSpPr/>
                <p:nvPr/>
              </p:nvSpPr>
              <p:spPr bwMode="auto">
                <a:xfrm rot="6929441">
                  <a:off x="-395645" y="-2069864"/>
                  <a:ext cx="5569527" cy="5428895"/>
                </a:xfrm>
                <a:prstGeom prst="arc">
                  <a:avLst>
                    <a:gd name="adj1" fmla="val 15879995"/>
                    <a:gd name="adj2" fmla="val 20247205"/>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endParaRPr>
                </a:p>
              </p:txBody>
            </p:sp>
            <p:sp>
              <p:nvSpPr>
                <p:cNvPr id="14" name="Bogen 13"/>
                <p:cNvSpPr/>
                <p:nvPr/>
              </p:nvSpPr>
              <p:spPr bwMode="auto">
                <a:xfrm rot="10113643" flipV="1">
                  <a:off x="2776906" y="3592686"/>
                  <a:ext cx="5569527" cy="5428895"/>
                </a:xfrm>
                <a:prstGeom prst="arc">
                  <a:avLst>
                    <a:gd name="adj1" fmla="val 15325797"/>
                    <a:gd name="adj2" fmla="val 19584064"/>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endParaRPr>
                </a:p>
              </p:txBody>
            </p:sp>
            <p:grpSp>
              <p:nvGrpSpPr>
                <p:cNvPr id="28" name="Gruppieren 27"/>
                <p:cNvGrpSpPr/>
                <p:nvPr/>
              </p:nvGrpSpPr>
              <p:grpSpPr>
                <a:xfrm>
                  <a:off x="1176566" y="1196583"/>
                  <a:ext cx="6065119" cy="4355083"/>
                  <a:chOff x="1176566" y="1196583"/>
                  <a:chExt cx="6065119" cy="4355083"/>
                </a:xfrm>
              </p:grpSpPr>
              <p:cxnSp>
                <p:nvCxnSpPr>
                  <p:cNvPr id="4" name="Gerade Verbindung mit Pfeil 3"/>
                  <p:cNvCxnSpPr/>
                  <p:nvPr/>
                </p:nvCxnSpPr>
                <p:spPr bwMode="auto">
                  <a:xfrm>
                    <a:off x="1520042" y="3500438"/>
                    <a:ext cx="508263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Gerade Verbindung mit Pfeil 11"/>
                  <p:cNvCxnSpPr/>
                  <p:nvPr/>
                </p:nvCxnSpPr>
                <p:spPr bwMode="auto">
                  <a:xfrm flipV="1">
                    <a:off x="4037610" y="1453547"/>
                    <a:ext cx="11876" cy="39716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Gerader Verbinder 15"/>
                  <p:cNvCxnSpPr/>
                  <p:nvPr/>
                </p:nvCxnSpPr>
                <p:spPr bwMode="auto">
                  <a:xfrm flipV="1">
                    <a:off x="2688749" y="1977797"/>
                    <a:ext cx="2872920" cy="287292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18" name="Gerader Verbinder 17"/>
                  <p:cNvCxnSpPr/>
                  <p:nvPr/>
                </p:nvCxnSpPr>
                <p:spPr bwMode="auto">
                  <a:xfrm>
                    <a:off x="2656295" y="2106156"/>
                    <a:ext cx="3082659" cy="3082659"/>
                  </a:xfrm>
                  <a:prstGeom prst="line">
                    <a:avLst/>
                  </a:prstGeom>
                  <a:solidFill>
                    <a:schemeClr val="accent1"/>
                  </a:solidFill>
                  <a:ln w="19050" cap="flat" cmpd="sng" algn="ctr">
                    <a:solidFill>
                      <a:schemeClr val="accent4">
                        <a:lumMod val="65000"/>
                        <a:lumOff val="35000"/>
                      </a:schemeClr>
                    </a:solidFill>
                    <a:prstDash val="dash"/>
                    <a:round/>
                    <a:headEnd type="none" w="med" len="med"/>
                    <a:tailEnd type="none" w="med" len="med"/>
                  </a:ln>
                  <a:effectLst/>
                </p:spPr>
              </p:cxnSp>
              <p:sp>
                <p:nvSpPr>
                  <p:cNvPr id="19" name="Pfeil nach rechts 18"/>
                  <p:cNvSpPr/>
                  <p:nvPr/>
                </p:nvSpPr>
                <p:spPr bwMode="auto">
                  <a:xfrm rot="2860068">
                    <a:off x="3927060" y="3010274"/>
                    <a:ext cx="1085956" cy="433246"/>
                  </a:xfrm>
                  <a:prstGeom prst="rightArrow">
                    <a:avLst/>
                  </a:prstGeom>
                  <a:solidFill>
                    <a:schemeClr val="bg2">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Tx/>
                      <a:buSzTx/>
                      <a:buFont typeface="Times" charset="0"/>
                      <a:buNone/>
                      <a:tabLst/>
                    </a:pPr>
                    <a:r>
                      <a:rPr kumimoji="0" lang="de-DE" sz="1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Zeit</a:t>
                    </a: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0" name="Textfeld 19"/>
                  <p:cNvSpPr txBox="1"/>
                  <p:nvPr/>
                </p:nvSpPr>
                <p:spPr>
                  <a:xfrm>
                    <a:off x="3270028" y="1196583"/>
                    <a:ext cx="1535164"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Kundenzufriedenheit</a:t>
                    </a:r>
                    <a:endParaRPr lang="de-DE" sz="1200" dirty="0">
                      <a:latin typeface="Calibri" panose="020F0502020204030204" pitchFamily="34" charset="0"/>
                      <a:cs typeface="Calibri" panose="020F0502020204030204" pitchFamily="34" charset="0"/>
                    </a:endParaRPr>
                  </a:p>
                </p:txBody>
              </p:sp>
              <p:sp>
                <p:nvSpPr>
                  <p:cNvPr id="23" name="Textfeld 22"/>
                  <p:cNvSpPr txBox="1"/>
                  <p:nvPr/>
                </p:nvSpPr>
                <p:spPr>
                  <a:xfrm>
                    <a:off x="5655037" y="3016771"/>
                    <a:ext cx="1393138" cy="461665"/>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Erfüllungsgrad der </a:t>
                    </a:r>
                    <a:br>
                      <a:rPr lang="de-DE" sz="1200" dirty="0" smtClean="0">
                        <a:latin typeface="Calibri" panose="020F0502020204030204" pitchFamily="34" charset="0"/>
                        <a:cs typeface="Calibri" panose="020F0502020204030204" pitchFamily="34" charset="0"/>
                      </a:rPr>
                    </a:br>
                    <a:r>
                      <a:rPr lang="de-DE" sz="1200" dirty="0" smtClean="0">
                        <a:latin typeface="Calibri" panose="020F0502020204030204" pitchFamily="34" charset="0"/>
                        <a:cs typeface="Calibri" panose="020F0502020204030204" pitchFamily="34" charset="0"/>
                      </a:rPr>
                      <a:t>Anforderungen</a:t>
                    </a:r>
                    <a:endParaRPr lang="de-DE" sz="1200" dirty="0">
                      <a:latin typeface="Calibri" panose="020F0502020204030204" pitchFamily="34" charset="0"/>
                      <a:cs typeface="Calibri" panose="020F0502020204030204" pitchFamily="34" charset="0"/>
                    </a:endParaRPr>
                  </a:p>
                </p:txBody>
              </p:sp>
              <p:sp>
                <p:nvSpPr>
                  <p:cNvPr id="24" name="Textfeld 23"/>
                  <p:cNvSpPr txBox="1"/>
                  <p:nvPr/>
                </p:nvSpPr>
                <p:spPr>
                  <a:xfrm>
                    <a:off x="1176566" y="2911543"/>
                    <a:ext cx="1138197" cy="461665"/>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Begeisterungs-</a:t>
                    </a:r>
                  </a:p>
                  <a:p>
                    <a:pPr algn="l"/>
                    <a:r>
                      <a:rPr lang="de-DE" sz="1200" dirty="0" err="1" smtClean="0">
                        <a:latin typeface="Calibri" panose="020F0502020204030204" pitchFamily="34" charset="0"/>
                        <a:cs typeface="Calibri" panose="020F0502020204030204" pitchFamily="34" charset="0"/>
                      </a:rPr>
                      <a:t>anforderungen</a:t>
                    </a:r>
                    <a:endParaRPr lang="de-DE" sz="1200" dirty="0">
                      <a:latin typeface="Calibri" panose="020F0502020204030204" pitchFamily="34" charset="0"/>
                      <a:cs typeface="Calibri" panose="020F0502020204030204" pitchFamily="34" charset="0"/>
                    </a:endParaRPr>
                  </a:p>
                </p:txBody>
              </p:sp>
              <p:sp>
                <p:nvSpPr>
                  <p:cNvPr id="25" name="Textfeld 24"/>
                  <p:cNvSpPr txBox="1"/>
                  <p:nvPr/>
                </p:nvSpPr>
                <p:spPr>
                  <a:xfrm>
                    <a:off x="5394826" y="2162514"/>
                    <a:ext cx="179369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Leistungsanforderungen</a:t>
                    </a:r>
                    <a:endParaRPr lang="de-DE" sz="1200" dirty="0">
                      <a:latin typeface="Calibri" panose="020F0502020204030204" pitchFamily="34" charset="0"/>
                      <a:cs typeface="Calibri" panose="020F0502020204030204" pitchFamily="34" charset="0"/>
                    </a:endParaRPr>
                  </a:p>
                </p:txBody>
              </p:sp>
              <p:sp>
                <p:nvSpPr>
                  <p:cNvPr id="26" name="Textfeld 25"/>
                  <p:cNvSpPr txBox="1"/>
                  <p:nvPr/>
                </p:nvSpPr>
                <p:spPr>
                  <a:xfrm>
                    <a:off x="5209462" y="3600764"/>
                    <a:ext cx="2032223"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Begeisterungsanforderungen</a:t>
                    </a:r>
                    <a:endParaRPr lang="de-DE" sz="1200" dirty="0">
                      <a:latin typeface="Calibri" panose="020F0502020204030204" pitchFamily="34" charset="0"/>
                      <a:cs typeface="Calibri" panose="020F0502020204030204" pitchFamily="34" charset="0"/>
                    </a:endParaRPr>
                  </a:p>
                </p:txBody>
              </p:sp>
              <p:sp>
                <p:nvSpPr>
                  <p:cNvPr id="27" name="Textfeld 26"/>
                  <p:cNvSpPr txBox="1"/>
                  <p:nvPr/>
                </p:nvSpPr>
                <p:spPr>
                  <a:xfrm>
                    <a:off x="5021680" y="5274667"/>
                    <a:ext cx="203786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Rückweisungsanforderungen</a:t>
                    </a:r>
                    <a:endParaRPr lang="de-DE" sz="1200" dirty="0">
                      <a:latin typeface="Calibri" panose="020F0502020204030204" pitchFamily="34" charset="0"/>
                      <a:cs typeface="Calibri" panose="020F0502020204030204" pitchFamily="34" charset="0"/>
                    </a:endParaRPr>
                  </a:p>
                </p:txBody>
              </p:sp>
            </p:grpSp>
          </p:grpSp>
        </p:grpSp>
        <p:sp>
          <p:nvSpPr>
            <p:cNvPr id="32" name="Ellipse 31"/>
            <p:cNvSpPr/>
            <p:nvPr/>
          </p:nvSpPr>
          <p:spPr bwMode="auto">
            <a:xfrm>
              <a:off x="3451103" y="4861686"/>
              <a:ext cx="785715" cy="785715"/>
            </a:xfrm>
            <a:prstGeom prst="ellipse">
              <a:avLst/>
            </a:prstGeom>
            <a:solidFill>
              <a:schemeClr val="accent3">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Textfeld 32"/>
            <p:cNvSpPr txBox="1"/>
            <p:nvPr/>
          </p:nvSpPr>
          <p:spPr>
            <a:xfrm>
              <a:off x="3439463" y="5069877"/>
              <a:ext cx="808995" cy="369332"/>
            </a:xfrm>
            <a:prstGeom prst="rect">
              <a:avLst/>
            </a:prstGeom>
            <a:noFill/>
          </p:spPr>
          <p:txBody>
            <a:bodyPr wrap="square" rtlCol="0">
              <a:spAutoFit/>
            </a:bodyPr>
            <a:lstStyle/>
            <a:p>
              <a:pPr algn="ctr"/>
              <a:r>
                <a:rPr lang="de-DE" sz="900" dirty="0" smtClean="0">
                  <a:latin typeface="Calibri" panose="020F0502020204030204" pitchFamily="34" charset="0"/>
                  <a:cs typeface="Calibri" panose="020F0502020204030204" pitchFamily="34" charset="0"/>
                </a:rPr>
                <a:t>Unentdeckte</a:t>
              </a:r>
              <a:br>
                <a:rPr lang="de-DE" sz="900" dirty="0" smtClean="0">
                  <a:latin typeface="Calibri" panose="020F0502020204030204" pitchFamily="34" charset="0"/>
                  <a:cs typeface="Calibri" panose="020F0502020204030204" pitchFamily="34" charset="0"/>
                </a:rPr>
              </a:br>
              <a:r>
                <a:rPr lang="de-DE" sz="900" dirty="0" smtClean="0">
                  <a:latin typeface="Calibri" panose="020F0502020204030204" pitchFamily="34" charset="0"/>
                  <a:cs typeface="Calibri" panose="020F0502020204030204" pitchFamily="34" charset="0"/>
                </a:rPr>
                <a:t> Merkmale</a:t>
              </a:r>
              <a:endParaRPr lang="de-DE" sz="900" dirty="0">
                <a:latin typeface="Calibri" panose="020F0502020204030204" pitchFamily="34" charset="0"/>
                <a:cs typeface="Calibri" panose="020F0502020204030204" pitchFamily="34" charset="0"/>
              </a:endParaRPr>
            </a:p>
          </p:txBody>
        </p:sp>
      </p:grpSp>
      <p:sp>
        <p:nvSpPr>
          <p:cNvPr id="35" name="Rechteck 34"/>
          <p:cNvSpPr/>
          <p:nvPr/>
        </p:nvSpPr>
        <p:spPr>
          <a:xfrm>
            <a:off x="6790000" y="6293184"/>
            <a:ext cx="5382950" cy="400110"/>
          </a:xfrm>
          <a:prstGeom prst="rect">
            <a:avLst/>
          </a:prstGeom>
          <a:ln>
            <a:solidFill>
              <a:srgbClr val="C4D44E"/>
            </a:solidFill>
          </a:ln>
        </p:spPr>
        <p:txBody>
          <a:bodyPr wrap="square">
            <a:spAutoFit/>
          </a:bodyPr>
          <a:lstStyle/>
          <a:p>
            <a:pPr algn="r"/>
            <a:r>
              <a:rPr lang="de-DE" sz="1000" dirty="0" smtClean="0"/>
              <a:t>Kano</a:t>
            </a:r>
            <a:r>
              <a:rPr lang="de-DE" sz="1000" dirty="0"/>
              <a:t>, N</a:t>
            </a:r>
            <a:r>
              <a:rPr lang="de-DE" sz="1000" dirty="0" smtClean="0"/>
              <a:t>., </a:t>
            </a:r>
            <a:r>
              <a:rPr lang="de-DE" sz="1000" dirty="0" err="1"/>
              <a:t>Seraku</a:t>
            </a:r>
            <a:r>
              <a:rPr lang="de-DE" sz="1000" dirty="0" smtClean="0"/>
              <a:t>, N., Takahashi</a:t>
            </a:r>
            <a:r>
              <a:rPr lang="de-DE" sz="1000" dirty="0"/>
              <a:t>, </a:t>
            </a:r>
            <a:r>
              <a:rPr lang="de-DE" sz="1000" dirty="0" smtClean="0"/>
              <a:t>F., </a:t>
            </a:r>
            <a:r>
              <a:rPr lang="de-DE" sz="1000" dirty="0" err="1" smtClean="0"/>
              <a:t>Tsuji</a:t>
            </a:r>
            <a:r>
              <a:rPr lang="de-DE" sz="1000" dirty="0" smtClean="0"/>
              <a:t>, S.: </a:t>
            </a:r>
            <a:r>
              <a:rPr lang="de-DE" sz="1000" dirty="0" err="1"/>
              <a:t>Attractive</a:t>
            </a:r>
            <a:r>
              <a:rPr lang="de-DE" sz="1000" dirty="0"/>
              <a:t> Quality </a:t>
            </a:r>
            <a:r>
              <a:rPr lang="de-DE" sz="1000" dirty="0" err="1"/>
              <a:t>and</a:t>
            </a:r>
            <a:r>
              <a:rPr lang="de-DE" sz="1000" dirty="0"/>
              <a:t> Must-</a:t>
            </a:r>
            <a:r>
              <a:rPr lang="de-DE" sz="1000" dirty="0" err="1"/>
              <a:t>be</a:t>
            </a:r>
            <a:r>
              <a:rPr lang="de-DE" sz="1000" dirty="0"/>
              <a:t> Quality. In: Journal </a:t>
            </a:r>
            <a:r>
              <a:rPr lang="de-DE" sz="1000" dirty="0" err="1"/>
              <a:t>of</a:t>
            </a:r>
            <a:r>
              <a:rPr lang="de-DE" sz="1000" dirty="0"/>
              <a:t> </a:t>
            </a:r>
            <a:r>
              <a:rPr lang="de-DE" sz="1000" dirty="0" err="1"/>
              <a:t>the</a:t>
            </a:r>
            <a:r>
              <a:rPr lang="de-DE" sz="1000" dirty="0"/>
              <a:t> </a:t>
            </a:r>
            <a:r>
              <a:rPr lang="de-DE" sz="1000" dirty="0" err="1"/>
              <a:t>Japanese</a:t>
            </a:r>
            <a:r>
              <a:rPr lang="de-DE" sz="1000" dirty="0"/>
              <a:t> Society </a:t>
            </a:r>
            <a:r>
              <a:rPr lang="de-DE" sz="1000" dirty="0" err="1"/>
              <a:t>for</a:t>
            </a:r>
            <a:r>
              <a:rPr lang="de-DE" sz="1000" dirty="0"/>
              <a:t> Quality Control. 14(2) 1984, </a:t>
            </a:r>
            <a:r>
              <a:rPr lang="de-DE" sz="1000" dirty="0" smtClean="0"/>
              <a:t>pp. 147–156.</a:t>
            </a:r>
            <a:endParaRPr lang="de-DE" sz="1000" dirty="0"/>
          </a:p>
        </p:txBody>
      </p:sp>
    </p:spTree>
    <p:extLst>
      <p:ext uri="{BB962C8B-B14F-4D97-AF65-F5344CB8AC3E}">
        <p14:creationId xmlns:p14="http://schemas.microsoft.com/office/powerpoint/2010/main" val="3648661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2: Kano-Modell der Kundenzufriedenheit und Nachhaltigkeit</a:t>
            </a:r>
          </a:p>
        </p:txBody>
      </p:sp>
      <p:sp>
        <p:nvSpPr>
          <p:cNvPr id="12" name="Rechteck 11"/>
          <p:cNvSpPr/>
          <p:nvPr/>
        </p:nvSpPr>
        <p:spPr>
          <a:xfrm>
            <a:off x="520698" y="1026651"/>
            <a:ext cx="11186583" cy="1600438"/>
          </a:xfrm>
          <a:prstGeom prst="rect">
            <a:avLst/>
          </a:prstGeom>
        </p:spPr>
        <p:txBody>
          <a:bodyPr wrap="square">
            <a:spAutoFit/>
          </a:bodyPr>
          <a:lstStyle/>
          <a:p>
            <a:pPr marL="85725" lvl="0" eaLnBrk="1" hangingPunct="1">
              <a:spcBef>
                <a:spcPts val="0"/>
              </a:spcBef>
            </a:pPr>
            <a:r>
              <a:rPr lang="de-DE" u="sng" kern="0" dirty="0" smtClean="0">
                <a:solidFill>
                  <a:srgbClr val="000000"/>
                </a:solidFill>
                <a:latin typeface="Calibri"/>
              </a:rPr>
              <a:t>Intro:</a:t>
            </a:r>
            <a:r>
              <a:rPr lang="de-DE" kern="0" dirty="0" smtClean="0">
                <a:solidFill>
                  <a:srgbClr val="000000"/>
                </a:solidFill>
                <a:latin typeface="Calibri"/>
              </a:rPr>
              <a:t/>
            </a:r>
            <a:br>
              <a:rPr lang="de-DE" kern="0" dirty="0" smtClean="0">
                <a:solidFill>
                  <a:srgbClr val="000000"/>
                </a:solidFill>
                <a:latin typeface="Calibri"/>
              </a:rPr>
            </a:br>
            <a:r>
              <a:rPr lang="de-DE" b="0" kern="0" dirty="0">
                <a:solidFill>
                  <a:srgbClr val="000000"/>
                </a:solidFill>
                <a:latin typeface="Calibri"/>
              </a:rPr>
              <a:t>Das Kano Modell für Kundenzufriedenheit und Nachhaltigkeit ist eine Weiterentwicklung des klassischen Kano Modells und dient Ihnen dazu, die Themen ökologische und soziale Nachhaltigkeit sowie Kunden und ihre Zufriedenheit mit Ihren Produkt- und Service-Eigenschaften mehr in Verbindung miteinander zu bringen, um zu analysieren, wie Sie ihre </a:t>
            </a:r>
            <a:r>
              <a:rPr lang="de-DE" b="0" kern="0" dirty="0" err="1">
                <a:solidFill>
                  <a:srgbClr val="000000"/>
                </a:solidFill>
                <a:latin typeface="Calibri"/>
              </a:rPr>
              <a:t>Sustainable</a:t>
            </a:r>
            <a:r>
              <a:rPr lang="de-DE" b="0" kern="0" dirty="0">
                <a:solidFill>
                  <a:srgbClr val="000000"/>
                </a:solidFill>
                <a:latin typeface="Calibri"/>
              </a:rPr>
              <a:t> Value Proposition noch gezielter </a:t>
            </a:r>
            <a:r>
              <a:rPr lang="de-DE" b="0" kern="0" dirty="0" smtClean="0">
                <a:solidFill>
                  <a:srgbClr val="000000"/>
                </a:solidFill>
                <a:latin typeface="Calibri"/>
              </a:rPr>
              <a:t>nachhaltig </a:t>
            </a:r>
            <a:r>
              <a:rPr lang="de-DE" b="0" kern="0" dirty="0">
                <a:solidFill>
                  <a:srgbClr val="000000"/>
                </a:solidFill>
                <a:latin typeface="Calibri"/>
              </a:rPr>
              <a:t>formulieren können. </a:t>
            </a:r>
          </a:p>
          <a:p>
            <a:pPr marL="85725" lvl="0" eaLnBrk="1" hangingPunct="1">
              <a:spcBef>
                <a:spcPts val="0"/>
              </a:spcBef>
            </a:pPr>
            <a:r>
              <a:rPr lang="de-DE" b="0" kern="0" dirty="0">
                <a:solidFill>
                  <a:srgbClr val="000000"/>
                </a:solidFill>
                <a:latin typeface="Calibri"/>
              </a:rPr>
              <a:t>Die verschiedenen Merkmale in Form eines Stufensystems dienen Ihnen dabei als </a:t>
            </a:r>
            <a:r>
              <a:rPr lang="de-DE" b="0" kern="0" dirty="0" smtClean="0">
                <a:solidFill>
                  <a:srgbClr val="000000"/>
                </a:solidFill>
                <a:latin typeface="Calibri"/>
              </a:rPr>
              <a:t>Orientierungsrahmen</a:t>
            </a:r>
            <a:r>
              <a:rPr lang="de-DE" b="0" kern="0" dirty="0">
                <a:solidFill>
                  <a:srgbClr val="000000"/>
                </a:solidFill>
                <a:latin typeface="Calibri"/>
              </a:rPr>
              <a:t>, genauso wie die genannten Beispiele – welche komplett verschieden sein können für Ihr Kundensegment. Es geht vornehmlich darum zu verstehen, dass, ähnlich wie konventionelle, auch nachhaltige Produkteigenschaften beim Kunden zu einer unterschiedlich starken Zufriedenheit führen und das Kaufverhalten beeinflussen.</a:t>
            </a:r>
            <a:endParaRPr lang="de-DE" altLang="de-DE" b="0" kern="0" dirty="0" smtClean="0">
              <a:solidFill>
                <a:srgbClr val="000000"/>
              </a:solidFill>
              <a:latin typeface="Calibri"/>
            </a:endParaRPr>
          </a:p>
        </p:txBody>
      </p:sp>
      <p:sp>
        <p:nvSpPr>
          <p:cNvPr id="7" name="Ellipse 6"/>
          <p:cNvSpPr/>
          <p:nvPr/>
        </p:nvSpPr>
        <p:spPr bwMode="auto">
          <a:xfrm rot="837172">
            <a:off x="10284355" y="2474216"/>
            <a:ext cx="1677095" cy="166604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Mehr zum Kano-Modell</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allgemein,</a:t>
            </a:r>
            <a:b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z.B. für Hintergrund-informationen, finden Sie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hlinkClick r:id="rId2"/>
              </a:rPr>
              <a:t>hier</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Abgerundetes Rechteck 7"/>
          <p:cNvSpPr/>
          <p:nvPr/>
        </p:nvSpPr>
        <p:spPr bwMode="auto">
          <a:xfrm>
            <a:off x="520700" y="1029817"/>
            <a:ext cx="11186582" cy="157136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endParaRPr lang="de-DE" b="0" kern="0" dirty="0">
              <a:solidFill>
                <a:srgbClr val="000000"/>
              </a:solidFill>
              <a:latin typeface="Calibri"/>
            </a:endParaRPr>
          </a:p>
        </p:txBody>
      </p:sp>
      <p:sp>
        <p:nvSpPr>
          <p:cNvPr id="11" name="Inhaltsplatzhalter 2"/>
          <p:cNvSpPr>
            <a:spLocks noGrp="1"/>
          </p:cNvSpPr>
          <p:nvPr>
            <p:ph idx="1"/>
          </p:nvPr>
        </p:nvSpPr>
        <p:spPr>
          <a:xfrm>
            <a:off x="520700" y="2664146"/>
            <a:ext cx="9396184" cy="3438086"/>
          </a:xfrm>
        </p:spPr>
        <p:txBody>
          <a:bodyPr/>
          <a:lstStyle/>
          <a:p>
            <a:pPr marL="0" indent="0">
              <a:spcAft>
                <a:spcPts val="300"/>
              </a:spcAft>
              <a:buNone/>
            </a:pPr>
            <a:r>
              <a:rPr lang="en-US" sz="1200" b="1" u="sng" dirty="0" err="1"/>
              <a:t>Anleitung</a:t>
            </a:r>
            <a:r>
              <a:rPr lang="en-US" sz="1200" b="1" u="sng" dirty="0"/>
              <a:t> </a:t>
            </a:r>
            <a:r>
              <a:rPr lang="en-US" sz="1200" b="1" u="sng" dirty="0" err="1"/>
              <a:t>zur</a:t>
            </a:r>
            <a:r>
              <a:rPr lang="en-US" sz="1200" b="1" u="sng" dirty="0"/>
              <a:t> </a:t>
            </a:r>
            <a:r>
              <a:rPr lang="en-US" sz="1200" b="1" u="sng" dirty="0" err="1" smtClean="0"/>
              <a:t>Durchführung</a:t>
            </a:r>
            <a:r>
              <a:rPr lang="en-US" sz="1200" b="1" u="sng" dirty="0" smtClean="0"/>
              <a:t>:</a:t>
            </a:r>
            <a:endParaRPr lang="en-US" sz="1200" b="1" dirty="0"/>
          </a:p>
          <a:p>
            <a:pPr lvl="0"/>
            <a:r>
              <a:rPr lang="de-DE" sz="1200" dirty="0"/>
              <a:t>Definieren Sie für Ihr Produkt- und Serviceangebot Ihre Nachhaltigkeitsmerkmale und testen Sie diese durch bspw. Kunden-Interviews, indem Sie durch funktionale (positiv formulierte) sowie dysfunktionale (negativ formulierte) Fragen erfahren, wie Ihre Kunden diese bewerten</a:t>
            </a:r>
          </a:p>
          <a:p>
            <a:pPr lvl="0"/>
            <a:r>
              <a:rPr lang="de-DE" sz="1200" dirty="0"/>
              <a:t>Nach Abfrage des können Sie aus der Matrix ablesen, ob das Nachhaltigkeitsmerkmal Ihre Kunden begeistert oder eher als ein elementarer Bestandteil wahrgenommen </a:t>
            </a:r>
            <a:r>
              <a:rPr lang="de-DE" sz="1200" dirty="0" smtClean="0"/>
              <a:t>wird </a:t>
            </a:r>
            <a:endParaRPr lang="de-DE" sz="1200" dirty="0"/>
          </a:p>
        </p:txBody>
      </p:sp>
    </p:spTree>
    <p:extLst>
      <p:ext uri="{BB962C8B-B14F-4D97-AF65-F5344CB8AC3E}">
        <p14:creationId xmlns:p14="http://schemas.microsoft.com/office/powerpoint/2010/main" val="142999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699" y="414339"/>
            <a:ext cx="11528425" cy="1015876"/>
          </a:xfrm>
        </p:spPr>
        <p:txBody>
          <a:bodyPr/>
          <a:lstStyle/>
          <a:p>
            <a:r>
              <a:rPr lang="de-DE" sz="2400" dirty="0"/>
              <a:t>Instrument Nr. 2: Kano-Modell der Kundenzufriedenheit und Nachhaltigkeit</a:t>
            </a:r>
          </a:p>
        </p:txBody>
      </p:sp>
      <p:sp>
        <p:nvSpPr>
          <p:cNvPr id="6" name="Inhaltsplatzhalter 2"/>
          <p:cNvSpPr>
            <a:spLocks noGrp="1"/>
          </p:cNvSpPr>
          <p:nvPr>
            <p:ph idx="1"/>
          </p:nvPr>
        </p:nvSpPr>
        <p:spPr>
          <a:xfrm>
            <a:off x="520700" y="1448936"/>
            <a:ext cx="11034184" cy="4787900"/>
          </a:xfrm>
        </p:spPr>
        <p:txBody>
          <a:bodyPr/>
          <a:lstStyle/>
          <a:p>
            <a:pPr marL="0" indent="0">
              <a:spcAft>
                <a:spcPts val="600"/>
              </a:spcAft>
              <a:buNone/>
            </a:pPr>
            <a:r>
              <a:rPr lang="de-DE" sz="1150" b="1" i="1" dirty="0" smtClean="0">
                <a:solidFill>
                  <a:srgbClr val="006600"/>
                </a:solidFill>
              </a:rPr>
              <a:t>Elementare Nachhaltigkeitsmerkmale</a:t>
            </a:r>
            <a:r>
              <a:rPr lang="de-DE" sz="1150" b="1" i="1" dirty="0" smtClean="0"/>
              <a:t>,</a:t>
            </a:r>
            <a:r>
              <a:rPr lang="de-DE" sz="1150" i="1" dirty="0" smtClean="0"/>
              <a:t> die so grundlegend und selbstverständlich sind, dass sie dem Stakeholder erst bei Nichterfüllung bewusst werden (implizite Erwartungen). Werden die entsprechenden Grundanforderungen, die aktuell an die Nachhaltigkeit gestellt werden, nicht erfüllt, entsteht Unzufriedenheit; werden sie </a:t>
            </a:r>
            <a:br>
              <a:rPr lang="de-DE" sz="1150" i="1" dirty="0" smtClean="0"/>
            </a:br>
            <a:r>
              <a:rPr lang="de-DE" sz="1150" i="1" dirty="0" smtClean="0"/>
              <a:t>erfüllt, entsteht aber keine Zufriedenheit. Die Nutzensteigerung im Vergleich zur Differenzierung gegenüber Wettbewerbern ist sehr gering durch die Erwartungshaltung.</a:t>
            </a:r>
          </a:p>
          <a:p>
            <a:pPr marL="533400" lvl="1" indent="-174625">
              <a:spcAft>
                <a:spcPts val="600"/>
              </a:spcAft>
              <a:buFont typeface="Courier New" panose="02070309020205020404" pitchFamily="49" charset="0"/>
              <a:buChar char="o"/>
            </a:pPr>
            <a:r>
              <a:rPr lang="de-DE" sz="1150" b="1" dirty="0" smtClean="0"/>
              <a:t>So zum Beispiel:</a:t>
            </a:r>
            <a:r>
              <a:rPr lang="de-DE" sz="1150" dirty="0" smtClean="0"/>
              <a:t> Die Recycle-Fähigkeit von Produktverpackungen: die Einzelteile in Pappe, Wertstoff, Restmüll trennen zu können, auswechselbare Verschleißteile,</a:t>
            </a:r>
            <a:br>
              <a:rPr lang="de-DE" sz="1150" dirty="0" smtClean="0"/>
            </a:br>
            <a:r>
              <a:rPr lang="de-DE" sz="1150" dirty="0" smtClean="0"/>
              <a:t>ein gewisses Mindestmaß an Effizienz der Leistung, in naher Zukunft der Einsatz von nachwachsenden Alternativen für Einwegplastik, usw.</a:t>
            </a:r>
          </a:p>
          <a:p>
            <a:pPr marL="0" indent="0">
              <a:spcAft>
                <a:spcPts val="600"/>
              </a:spcAft>
              <a:buNone/>
            </a:pPr>
            <a:r>
              <a:rPr lang="de-DE" sz="1150" b="1" i="1" dirty="0" smtClean="0">
                <a:solidFill>
                  <a:srgbClr val="006600"/>
                </a:solidFill>
              </a:rPr>
              <a:t>Leistungsstarke Nachhaltigkeitsmerkmale </a:t>
            </a:r>
            <a:r>
              <a:rPr lang="de-DE" sz="1150" i="1" dirty="0" smtClean="0"/>
              <a:t>sind dem Stakeholder bewusst. Sie beseitigen Unzufriedenheit oder schaffen Zufriedenheit, abhängig vom Erfüllungsgrad.</a:t>
            </a:r>
          </a:p>
          <a:p>
            <a:pPr marL="533400" lvl="1" indent="-174625">
              <a:spcAft>
                <a:spcPts val="600"/>
              </a:spcAft>
              <a:buFont typeface="Courier New" panose="02070309020205020404" pitchFamily="49" charset="0"/>
              <a:buChar char="o"/>
            </a:pPr>
            <a:r>
              <a:rPr lang="de-DE" sz="1150" b="1" dirty="0" smtClean="0"/>
              <a:t>So zum Beispiel: </a:t>
            </a:r>
            <a:r>
              <a:rPr lang="de-DE" sz="1150" dirty="0" smtClean="0"/>
              <a:t>Erhöhter Recyclinganteil im Verpackungsmaterial, Selbstverpflichtungen zur Einhaltung von Nachhaltigkeitsstrategien oder –Prinzipien (SDGs, Effizienz, Konsistenz, Suffizienz, o.Ä., nachhaltige/grüne Investments), nachhaltige Maßnahmen im Marketingmix (z.B. </a:t>
            </a:r>
            <a:r>
              <a:rPr lang="de-DE" sz="1150" dirty="0" smtClean="0">
                <a:solidFill>
                  <a:srgbClr val="000000"/>
                </a:solidFill>
              </a:rPr>
              <a:t>CO</a:t>
            </a:r>
            <a:r>
              <a:rPr lang="de-DE" sz="1150" baseline="-25000" dirty="0" smtClean="0">
                <a:solidFill>
                  <a:srgbClr val="000000"/>
                </a:solidFill>
              </a:rPr>
              <a:t>2</a:t>
            </a:r>
            <a:r>
              <a:rPr lang="de-DE" sz="1150" dirty="0" smtClean="0"/>
              <a:t>-freundlicher Transport), regionale Herstellung von Erzeugnissen, </a:t>
            </a:r>
            <a:r>
              <a:rPr lang="de-DE" sz="1150" dirty="0" err="1" smtClean="0"/>
              <a:t>Abwärmenutzung</a:t>
            </a:r>
            <a:r>
              <a:rPr lang="de-DE" sz="1150" dirty="0" smtClean="0"/>
              <a:t> von Rechenzentren, E-Flotte im Firmenfuhrpark, Zertifizierungen und Labels für das Unternehmen und/oder seine Produkte, usw.</a:t>
            </a:r>
          </a:p>
          <a:p>
            <a:pPr marL="0" indent="0">
              <a:spcAft>
                <a:spcPts val="600"/>
              </a:spcAft>
              <a:buNone/>
            </a:pPr>
            <a:r>
              <a:rPr lang="de-DE" sz="1150" b="1" i="1" dirty="0" smtClean="0">
                <a:solidFill>
                  <a:srgbClr val="006600"/>
                </a:solidFill>
              </a:rPr>
              <a:t>Begeisternde Nachhaltigkeitsmerkmale</a:t>
            </a:r>
            <a:r>
              <a:rPr lang="de-DE" sz="1150" i="1" dirty="0" smtClean="0"/>
              <a:t> eines Produkts oder Services sind Merkmale, mit denen der Stakeholder nicht unbedingt rechnet. Sie zeichnen das Produkt gegenüber der Konkurrenz aus und rufen Begeisterung hervor, die zum finalen Trumpf führen können. Eine intensivere Integrierung von Nachhaltigkeit kann zu einem überproportionalen </a:t>
            </a:r>
            <a:r>
              <a:rPr lang="de-DE" sz="1150" i="1" dirty="0" err="1" smtClean="0"/>
              <a:t>Stakeholdergewinn</a:t>
            </a:r>
            <a:r>
              <a:rPr lang="de-DE" sz="1150" i="1" dirty="0" smtClean="0"/>
              <a:t> führen, ohne dass sich das P oder S in seiner eigentlichen Leistung stark vom Wettbewerb abhebt.</a:t>
            </a:r>
          </a:p>
          <a:p>
            <a:pPr marL="533400" lvl="1" indent="-174625">
              <a:spcAft>
                <a:spcPts val="600"/>
              </a:spcAft>
              <a:buClr>
                <a:srgbClr val="000000"/>
              </a:buClr>
              <a:buFont typeface="Courier New" panose="02070309020205020404" pitchFamily="49" charset="0"/>
              <a:buChar char="o"/>
            </a:pPr>
            <a:r>
              <a:rPr lang="de-DE" sz="1150" b="1" dirty="0" smtClean="0"/>
              <a:t>So zum Beispiel: </a:t>
            </a:r>
            <a:r>
              <a:rPr lang="de-DE" sz="1150" dirty="0" smtClean="0">
                <a:solidFill>
                  <a:srgbClr val="000000"/>
                </a:solidFill>
              </a:rPr>
              <a:t>Pro Kauf/Nutzung eine Spende/einen Beitrag für ein Projekt, Produkte vegan, tierversuchsfrei und/oder mikroplastikfrei gestalten (bspw. Kosmetik), </a:t>
            </a:r>
            <a:r>
              <a:rPr lang="de-DE" sz="1150" dirty="0" err="1" smtClean="0">
                <a:solidFill>
                  <a:srgbClr val="000000"/>
                </a:solidFill>
              </a:rPr>
              <a:t>Upcyclingkonzepte</a:t>
            </a:r>
            <a:r>
              <a:rPr lang="de-DE" sz="1150" dirty="0" smtClean="0">
                <a:solidFill>
                  <a:srgbClr val="000000"/>
                </a:solidFill>
              </a:rPr>
              <a:t>, Rohstoffinnovationen, CO</a:t>
            </a:r>
            <a:r>
              <a:rPr lang="de-DE" sz="1150" baseline="-25000" dirty="0" smtClean="0">
                <a:solidFill>
                  <a:srgbClr val="000000"/>
                </a:solidFill>
              </a:rPr>
              <a:t>2</a:t>
            </a:r>
            <a:r>
              <a:rPr lang="de-DE" sz="1150" dirty="0" smtClean="0">
                <a:solidFill>
                  <a:srgbClr val="000000"/>
                </a:solidFill>
              </a:rPr>
              <a:t>-neutrale Produktion oder Verpackung, bzw. aus nachwachsenden Rohstoffen gefertigt, Angebot eines Reparaturservice </a:t>
            </a:r>
            <a:br>
              <a:rPr lang="de-DE" sz="1150" dirty="0" smtClean="0">
                <a:solidFill>
                  <a:srgbClr val="000000"/>
                </a:solidFill>
              </a:rPr>
            </a:br>
            <a:r>
              <a:rPr lang="de-DE" sz="1150" dirty="0" smtClean="0">
                <a:solidFill>
                  <a:srgbClr val="000000"/>
                </a:solidFill>
              </a:rPr>
              <a:t>(s. </a:t>
            </a:r>
            <a:r>
              <a:rPr lang="de-DE" sz="1150" dirty="0" err="1" smtClean="0">
                <a:solidFill>
                  <a:srgbClr val="000000"/>
                </a:solidFill>
              </a:rPr>
              <a:t>Levi‘s</a:t>
            </a:r>
            <a:r>
              <a:rPr lang="de-DE" sz="1150" dirty="0" smtClean="0">
                <a:solidFill>
                  <a:srgbClr val="000000"/>
                </a:solidFill>
              </a:rPr>
              <a:t>), alternative Antriebe, usw.</a:t>
            </a:r>
            <a:endParaRPr lang="de-DE" sz="1150" dirty="0" smtClean="0"/>
          </a:p>
          <a:p>
            <a:pPr marL="0" indent="0">
              <a:spcAft>
                <a:spcPts val="600"/>
              </a:spcAft>
              <a:buNone/>
            </a:pPr>
            <a:r>
              <a:rPr lang="de-DE" sz="1150" b="1" dirty="0" smtClean="0">
                <a:solidFill>
                  <a:srgbClr val="006600"/>
                </a:solidFill>
              </a:rPr>
              <a:t>Indifferente Nachhaltigkeitsmerkmale</a:t>
            </a:r>
            <a:r>
              <a:rPr lang="de-DE" sz="1150" dirty="0" smtClean="0"/>
              <a:t> </a:t>
            </a:r>
            <a:r>
              <a:rPr lang="de-DE" sz="1200" dirty="0" smtClean="0"/>
              <a:t>könnten </a:t>
            </a:r>
            <a:r>
              <a:rPr lang="de-DE" sz="1200" dirty="0"/>
              <a:t>die nächsten Hidden </a:t>
            </a:r>
            <a:r>
              <a:rPr lang="de-DE" sz="1200" dirty="0" smtClean="0"/>
              <a:t>Champions</a:t>
            </a:r>
            <a:r>
              <a:rPr lang="de-DE" sz="1150" dirty="0" smtClean="0"/>
              <a:t>. Diese Merkmale sind nutzenstiftend, jedoch z.Zt. (noch) nicht gefragt oder bekannt, wodurch sie weder Zufriedenheit noch Unzufriedenheit stiften. Mit einer entsprechenden Positionierung oder medialen Aufmerksamkeit könnten sie sich jedoch künftig in ihrer Bedeutung steigern.</a:t>
            </a:r>
          </a:p>
          <a:p>
            <a:pPr marL="0" lvl="0" indent="0">
              <a:spcAft>
                <a:spcPts val="600"/>
              </a:spcAft>
              <a:buNone/>
            </a:pPr>
            <a:r>
              <a:rPr lang="de-DE" sz="1150" b="1" dirty="0" smtClean="0">
                <a:solidFill>
                  <a:srgbClr val="006600"/>
                </a:solidFill>
              </a:rPr>
              <a:t>Konventionelle Rückweisungsmerkmale</a:t>
            </a:r>
            <a:r>
              <a:rPr lang="de-DE" sz="1150" dirty="0" smtClean="0">
                <a:solidFill>
                  <a:srgbClr val="006600"/>
                </a:solidFill>
              </a:rPr>
              <a:t> </a:t>
            </a:r>
            <a:r>
              <a:rPr lang="de-DE" sz="1150" dirty="0" smtClean="0"/>
              <a:t>führen bei Vorhandensein zu Unzufriedenheit, bei Fehlen jedoch zu Zufriedenheit des Stakeholders.</a:t>
            </a:r>
            <a:r>
              <a:rPr lang="de-DE" sz="1150" i="1" dirty="0" smtClean="0">
                <a:solidFill>
                  <a:srgbClr val="000000"/>
                </a:solidFill>
              </a:rPr>
              <a:t> </a:t>
            </a:r>
            <a:endParaRPr lang="de-DE" sz="1150" i="1" dirty="0" smtClean="0"/>
          </a:p>
          <a:p>
            <a:pPr marL="533400" lvl="1" indent="-174625">
              <a:spcAft>
                <a:spcPts val="600"/>
              </a:spcAft>
              <a:buClr>
                <a:srgbClr val="000000"/>
              </a:buClr>
              <a:buFont typeface="Courier New" panose="02070309020205020404" pitchFamily="49" charset="0"/>
              <a:buChar char="o"/>
            </a:pPr>
            <a:r>
              <a:rPr lang="de-DE" sz="1150" b="1" dirty="0" smtClean="0"/>
              <a:t>So zum Beispiel:</a:t>
            </a:r>
            <a:r>
              <a:rPr lang="de-DE" sz="1150" dirty="0" smtClean="0"/>
              <a:t> </a:t>
            </a:r>
            <a:r>
              <a:rPr lang="de-DE" sz="1150" dirty="0" smtClean="0">
                <a:solidFill>
                  <a:srgbClr val="000000"/>
                </a:solidFill>
              </a:rPr>
              <a:t>Kinderarbeit o.Ä., schlechte Bedingungen in der LWS, Vernichtung von Biomasse, Menschenrechtsverletzungen (Bsp. Kein Zugang zu Trinkwasser</a:t>
            </a:r>
            <a:r>
              <a:rPr lang="de-DE" sz="1150" dirty="0">
                <a:solidFill>
                  <a:srgbClr val="000000"/>
                </a:solidFill>
              </a:rPr>
              <a:t>), </a:t>
            </a:r>
            <a:r>
              <a:rPr lang="de-DE" sz="1150" dirty="0" smtClean="0">
                <a:solidFill>
                  <a:srgbClr val="000000"/>
                </a:solidFill>
              </a:rPr>
              <a:t/>
            </a:r>
            <a:br>
              <a:rPr lang="de-DE" sz="1150" dirty="0" smtClean="0">
                <a:solidFill>
                  <a:srgbClr val="000000"/>
                </a:solidFill>
              </a:rPr>
            </a:br>
            <a:r>
              <a:rPr lang="de-DE" sz="1150" dirty="0" smtClean="0">
                <a:solidFill>
                  <a:srgbClr val="000000"/>
                </a:solidFill>
              </a:rPr>
              <a:t>Beteiligungen </a:t>
            </a:r>
            <a:r>
              <a:rPr lang="de-DE" sz="1150" dirty="0">
                <a:solidFill>
                  <a:srgbClr val="000000"/>
                </a:solidFill>
              </a:rPr>
              <a:t>durch </a:t>
            </a:r>
            <a:r>
              <a:rPr lang="de-DE" sz="1150" dirty="0" smtClean="0">
                <a:solidFill>
                  <a:srgbClr val="000000"/>
                </a:solidFill>
              </a:rPr>
              <a:t>kritische Investoren, usw.</a:t>
            </a:r>
            <a:endParaRPr lang="de-DE" sz="1150" b="1" dirty="0" smtClean="0"/>
          </a:p>
        </p:txBody>
      </p:sp>
      <p:sp>
        <p:nvSpPr>
          <p:cNvPr id="4" name="Abgerundetes Rechteck 3"/>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verschiedenen Merkmale in der Übersicht mit Beispielen</a:t>
            </a:r>
            <a:endParaRPr lang="de-DE" b="0" kern="0" dirty="0">
              <a:solidFill>
                <a:srgbClr val="000000"/>
              </a:solidFill>
              <a:latin typeface="Calibri"/>
            </a:endParaRPr>
          </a:p>
        </p:txBody>
      </p:sp>
    </p:spTree>
    <p:extLst>
      <p:ext uri="{BB962C8B-B14F-4D97-AF65-F5344CB8AC3E}">
        <p14:creationId xmlns:p14="http://schemas.microsoft.com/office/powerpoint/2010/main" val="36746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794012" cy="3765775"/>
          </a:xfrm>
        </p:spPr>
        <p:txBody>
          <a:bodyPr/>
          <a:lstStyle/>
          <a:p>
            <a:r>
              <a:rPr lang="de-DE" sz="2400" dirty="0"/>
              <a:t>Instrument Nr. 2: Kano-Modell der Kundenzufriedenheit und Nachhaltigkeit</a:t>
            </a:r>
          </a:p>
        </p:txBody>
      </p:sp>
      <p:graphicFrame>
        <p:nvGraphicFramePr>
          <p:cNvPr id="15" name="Tabelle 14"/>
          <p:cNvGraphicFramePr>
            <a:graphicFrameLocks noGrp="1"/>
          </p:cNvGraphicFramePr>
          <p:nvPr>
            <p:extLst>
              <p:ext uri="{D42A27DB-BD31-4B8C-83A1-F6EECF244321}">
                <p14:modId xmlns:p14="http://schemas.microsoft.com/office/powerpoint/2010/main" val="2710757553"/>
              </p:ext>
            </p:extLst>
          </p:nvPr>
        </p:nvGraphicFramePr>
        <p:xfrm>
          <a:off x="1821906" y="1760051"/>
          <a:ext cx="8548189" cy="3030645"/>
        </p:xfrm>
        <a:graphic>
          <a:graphicData uri="http://schemas.openxmlformats.org/drawingml/2006/table">
            <a:tbl>
              <a:tblPr firstRow="1" firstCol="1" bandRow="1"/>
              <a:tblGrid>
                <a:gridCol w="1548873"/>
                <a:gridCol w="1271705"/>
                <a:gridCol w="1379256"/>
                <a:gridCol w="1336826"/>
                <a:gridCol w="1818305"/>
                <a:gridCol w="1193224"/>
              </a:tblGrid>
              <a:tr h="36151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Die Fragen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würde mich sehr freuen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setze ich voraus</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ist mir egal</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nehme ich gerade noch hin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würde mich sehr stören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gridSpan="6">
                  <a:txBody>
                    <a:bodyPr/>
                    <a:lstStyle/>
                    <a:p>
                      <a:pPr marL="0" indent="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Funktional (positiv formuliert</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6307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unser Angebot über … verfügte?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05">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es mehr … gäbe?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84">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usw.</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28">
                <a:tc gridSpan="6">
                  <a:txBody>
                    <a:bodyPr/>
                    <a:lstStyle/>
                    <a:p>
                      <a:pPr marL="0" indent="0" algn="l">
                        <a:lnSpc>
                          <a:spcPct val="107000"/>
                        </a:lnSpc>
                        <a:spcAft>
                          <a:spcPts val="800"/>
                        </a:spcAft>
                        <a:tabLs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Dysfunktional (negativ formuliert)</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6307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unser Angebot NICHT über … verfügte?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05">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es weniger … gäbe?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84">
                <a:tc>
                  <a:txBody>
                    <a:bodyPr/>
                    <a:lstStyle/>
                    <a:p>
                      <a:pPr marL="0" indent="0" algn="ctr">
                        <a:lnSpc>
                          <a:spcPct val="107000"/>
                        </a:lnSpc>
                        <a:spcAft>
                          <a:spcPts val="0"/>
                        </a:spcAft>
                        <a:tabLst>
                          <a:tab pos="358775" algn="l"/>
                        </a:tabLst>
                      </a:pPr>
                      <a:r>
                        <a:rPr lang="en-US" sz="1050" b="1" dirty="0" err="1">
                          <a:effectLst/>
                          <a:latin typeface="Calibri" panose="020F0502020204030204" pitchFamily="34" charset="0"/>
                          <a:ea typeface="Calibri" panose="020F0502020204030204" pitchFamily="34" charset="0"/>
                          <a:cs typeface="Times New Roman" panose="02020603050405020304" pitchFamily="18" charset="0"/>
                        </a:rPr>
                        <a:t>usw</a:t>
                      </a:r>
                      <a:r>
                        <a:rPr lang="en-US" sz="105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Abgerundetes Rechteck 21"/>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Untersuchung der Merkmale: Fragenaufbau</a:t>
            </a:r>
            <a:endParaRPr lang="de-DE" b="0" kern="0" dirty="0">
              <a:solidFill>
                <a:srgbClr val="000000"/>
              </a:solidFill>
              <a:latin typeface="Calibri"/>
            </a:endParaRPr>
          </a:p>
        </p:txBody>
      </p:sp>
      <p:sp>
        <p:nvSpPr>
          <p:cNvPr id="7" name="Rechteck 6"/>
          <p:cNvSpPr/>
          <p:nvPr/>
        </p:nvSpPr>
        <p:spPr>
          <a:xfrm>
            <a:off x="6657975" y="6293184"/>
            <a:ext cx="5514975" cy="400110"/>
          </a:xfrm>
          <a:prstGeom prst="rect">
            <a:avLst/>
          </a:prstGeom>
          <a:ln>
            <a:solidFill>
              <a:srgbClr val="C4D44E"/>
            </a:solidFill>
          </a:ln>
        </p:spPr>
        <p:txBody>
          <a:bodyPr wrap="square">
            <a:spAutoFit/>
          </a:bodyPr>
          <a:lstStyle/>
          <a:p>
            <a:pPr algn="r"/>
            <a:r>
              <a:rPr lang="de-DE" sz="1000" dirty="0"/>
              <a:t>Berger, C., </a:t>
            </a:r>
            <a:r>
              <a:rPr lang="de-DE" sz="1000" dirty="0" err="1"/>
              <a:t>Blauth</a:t>
            </a:r>
            <a:r>
              <a:rPr lang="de-DE" sz="1000" dirty="0"/>
              <a:t>, R. E. &amp; </a:t>
            </a:r>
            <a:r>
              <a:rPr lang="de-DE" sz="1000" dirty="0" err="1"/>
              <a:t>Boger</a:t>
            </a:r>
            <a:r>
              <a:rPr lang="de-DE" sz="1000" dirty="0"/>
              <a:t>, D. (1993). </a:t>
            </a:r>
            <a:r>
              <a:rPr lang="de-DE" sz="1000" dirty="0" err="1"/>
              <a:t>Kano’s</a:t>
            </a:r>
            <a:r>
              <a:rPr lang="de-DE" sz="1000" dirty="0"/>
              <a:t> </a:t>
            </a:r>
            <a:r>
              <a:rPr lang="de-DE" sz="1000" dirty="0" err="1"/>
              <a:t>Methods</a:t>
            </a:r>
            <a:r>
              <a:rPr lang="de-DE" sz="1000" dirty="0"/>
              <a:t> </a:t>
            </a:r>
            <a:r>
              <a:rPr lang="de-DE" sz="1000" dirty="0" err="1"/>
              <a:t>for</a:t>
            </a:r>
            <a:r>
              <a:rPr lang="de-DE" sz="1000" dirty="0"/>
              <a:t> Understanding Customer-</a:t>
            </a:r>
            <a:r>
              <a:rPr lang="de-DE" sz="1000" dirty="0" err="1"/>
              <a:t>Defindes</a:t>
            </a:r>
            <a:r>
              <a:rPr lang="de-DE" sz="1000" dirty="0"/>
              <a:t> Quality. </a:t>
            </a:r>
            <a:r>
              <a:rPr lang="de-DE" sz="1000" i="1" dirty="0"/>
              <a:t>Center </a:t>
            </a:r>
            <a:r>
              <a:rPr lang="de-DE" sz="1000" i="1" dirty="0" err="1"/>
              <a:t>For</a:t>
            </a:r>
            <a:r>
              <a:rPr lang="de-DE" sz="1000" i="1" dirty="0"/>
              <a:t> Quality </a:t>
            </a:r>
            <a:r>
              <a:rPr lang="de-DE" sz="1000" i="1" dirty="0" err="1"/>
              <a:t>of</a:t>
            </a:r>
            <a:r>
              <a:rPr lang="de-DE" sz="1000" i="1" dirty="0"/>
              <a:t> Management Journal</a:t>
            </a:r>
            <a:r>
              <a:rPr lang="de-DE" sz="1000" dirty="0"/>
              <a:t>, </a:t>
            </a:r>
            <a:r>
              <a:rPr lang="de-DE" sz="1000" i="1" dirty="0"/>
              <a:t>Vol. 2</a:t>
            </a:r>
            <a:r>
              <a:rPr lang="de-DE" sz="1000" dirty="0"/>
              <a:t>(4), 1–37.</a:t>
            </a:r>
            <a:endParaRPr lang="de-DE" sz="1000" dirty="0"/>
          </a:p>
        </p:txBody>
      </p:sp>
    </p:spTree>
    <p:extLst>
      <p:ext uri="{BB962C8B-B14F-4D97-AF65-F5344CB8AC3E}">
        <p14:creationId xmlns:p14="http://schemas.microsoft.com/office/powerpoint/2010/main" val="23999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794012" cy="3765775"/>
          </a:xfrm>
        </p:spPr>
        <p:txBody>
          <a:bodyPr/>
          <a:lstStyle/>
          <a:p>
            <a:r>
              <a:rPr lang="de-DE" sz="2400" dirty="0"/>
              <a:t>Instrument Nr. 2: Kano-Modell der Kundenzufriedenheit und Nachhaltigkeit</a:t>
            </a:r>
          </a:p>
        </p:txBody>
      </p:sp>
      <p:sp>
        <p:nvSpPr>
          <p:cNvPr id="9" name="Abgerundetes Rechteck 8"/>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Untersuchung der Merkmale: Auswertungsmatrix</a:t>
            </a:r>
            <a:endParaRPr lang="de-DE" b="0" kern="0" dirty="0">
              <a:solidFill>
                <a:srgbClr val="000000"/>
              </a:solidFill>
              <a:latin typeface="Calibri"/>
            </a:endParaRPr>
          </a:p>
        </p:txBody>
      </p:sp>
      <p:graphicFrame>
        <p:nvGraphicFramePr>
          <p:cNvPr id="3" name="Tabelle 2"/>
          <p:cNvGraphicFramePr>
            <a:graphicFrameLocks noGrp="1"/>
          </p:cNvGraphicFramePr>
          <p:nvPr>
            <p:extLst>
              <p:ext uri="{D42A27DB-BD31-4B8C-83A1-F6EECF244321}">
                <p14:modId xmlns:p14="http://schemas.microsoft.com/office/powerpoint/2010/main" val="559003639"/>
              </p:ext>
            </p:extLst>
          </p:nvPr>
        </p:nvGraphicFramePr>
        <p:xfrm>
          <a:off x="2031998" y="1758008"/>
          <a:ext cx="8128003" cy="4336416"/>
        </p:xfrm>
        <a:graphic>
          <a:graphicData uri="http://schemas.openxmlformats.org/drawingml/2006/table">
            <a:tbl>
              <a:tblPr firstRow="1" bandRow="1">
                <a:tableStyleId>{5940675A-B579-460E-94D1-54222C63F5DA}</a:tableStyleId>
              </a:tblPr>
              <a:tblGrid>
                <a:gridCol w="677334"/>
                <a:gridCol w="1002695"/>
                <a:gridCol w="1186543"/>
                <a:gridCol w="1197430"/>
                <a:gridCol w="1354667"/>
                <a:gridCol w="1354667"/>
                <a:gridCol w="1354667"/>
              </a:tblGrid>
              <a:tr h="370840">
                <a:tc rowSpan="2" gridSpan="2">
                  <a:txBody>
                    <a:bodyPr/>
                    <a:lstStyle/>
                    <a:p>
                      <a:pPr algn="ctr"/>
                      <a:r>
                        <a:rPr lang="de-DE" b="1" dirty="0" smtClean="0"/>
                        <a:t>Nachhaltigkeits-merkmal</a:t>
                      </a:r>
                      <a:endParaRPr lang="de-DE" b="1" dirty="0"/>
                    </a:p>
                  </a:txBody>
                  <a:tcPr/>
                </a:tc>
                <a:tc rowSpan="2" hMerge="1">
                  <a:txBody>
                    <a:bodyPr/>
                    <a:lstStyle/>
                    <a:p>
                      <a:endParaRPr lang="de-DE"/>
                    </a:p>
                  </a:txBody>
                  <a:tcPr/>
                </a:tc>
                <a:tc gridSpan="5">
                  <a:txBody>
                    <a:bodyPr/>
                    <a:lstStyle/>
                    <a:p>
                      <a:pPr algn="ctr"/>
                      <a:r>
                        <a:rPr lang="de-DE" b="1" smtClean="0"/>
                        <a:t>Dysfunktionale Frage</a:t>
                      </a:r>
                      <a:endParaRPr lang="de-DE" b="1"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vMerge="1">
                  <a:txBody>
                    <a:bodyPr/>
                    <a:lstStyle/>
                    <a:p>
                      <a:endParaRPr lang="de-DE" dirty="0"/>
                    </a:p>
                  </a:txBody>
                  <a:tcPr/>
                </a:tc>
                <a:tc hMerge="1" vMerge="1">
                  <a:txBody>
                    <a:bodyPr/>
                    <a:lstStyle/>
                    <a:p>
                      <a:endParaRPr lang="de-DE"/>
                    </a:p>
                  </a:txBody>
                  <a:tcPr/>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freuen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setze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voraus</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ist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egal</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nehme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gerade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noch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hin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stören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rowSpan="5">
                  <a:txBody>
                    <a:bodyPr/>
                    <a:lstStyle/>
                    <a:p>
                      <a:pPr algn="ctr"/>
                      <a:r>
                        <a:rPr lang="de-DE" b="1" dirty="0" smtClean="0"/>
                        <a:t>Funktionale</a:t>
                      </a:r>
                      <a:r>
                        <a:rPr lang="de-DE" b="1" baseline="0" dirty="0" smtClean="0"/>
                        <a:t> Frage</a:t>
                      </a:r>
                      <a:endParaRPr lang="de-DE" b="1" dirty="0"/>
                    </a:p>
                  </a:txBody>
                  <a:tcPr vert="vert270" anchor="ctr"/>
                </a:tc>
                <a:tc>
                  <a:txBody>
                    <a:bodyPr/>
                    <a:lstStyle/>
                    <a:p>
                      <a:pPr marL="0" indent="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freuen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Fraglich</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Weist</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auf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methodische</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Fehler</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beim</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Durchführen</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der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a:t>
                      </a:r>
                      <a:r>
                        <a:rPr lang="en-US" sz="11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z.B</a:t>
                      </a:r>
                      <a:r>
                        <a:rPr lang="en-US" sz="11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widersprüchliche</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Antworten</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Leistung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setze ich voraus</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ist mir egal</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nehme ich gerade noch hin</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würde mich sehr stören</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Fraglich</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hteck 4"/>
          <p:cNvSpPr/>
          <p:nvPr/>
        </p:nvSpPr>
        <p:spPr>
          <a:xfrm>
            <a:off x="6657975" y="6293184"/>
            <a:ext cx="5514975" cy="400110"/>
          </a:xfrm>
          <a:prstGeom prst="rect">
            <a:avLst/>
          </a:prstGeom>
          <a:ln>
            <a:solidFill>
              <a:srgbClr val="C4D44E"/>
            </a:solidFill>
          </a:ln>
        </p:spPr>
        <p:txBody>
          <a:bodyPr wrap="square">
            <a:spAutoFit/>
          </a:bodyPr>
          <a:lstStyle/>
          <a:p>
            <a:pPr algn="r"/>
            <a:r>
              <a:rPr lang="de-DE" sz="1000" dirty="0"/>
              <a:t>Berger, C., </a:t>
            </a:r>
            <a:r>
              <a:rPr lang="de-DE" sz="1000" dirty="0" err="1"/>
              <a:t>Blauth</a:t>
            </a:r>
            <a:r>
              <a:rPr lang="de-DE" sz="1000" dirty="0"/>
              <a:t>, R. E. &amp; </a:t>
            </a:r>
            <a:r>
              <a:rPr lang="de-DE" sz="1000" dirty="0" err="1"/>
              <a:t>Boger</a:t>
            </a:r>
            <a:r>
              <a:rPr lang="de-DE" sz="1000" dirty="0"/>
              <a:t>, D. (1993). </a:t>
            </a:r>
            <a:r>
              <a:rPr lang="de-DE" sz="1000" dirty="0" err="1"/>
              <a:t>Kano’s</a:t>
            </a:r>
            <a:r>
              <a:rPr lang="de-DE" sz="1000" dirty="0"/>
              <a:t> </a:t>
            </a:r>
            <a:r>
              <a:rPr lang="de-DE" sz="1000" dirty="0" err="1"/>
              <a:t>Methods</a:t>
            </a:r>
            <a:r>
              <a:rPr lang="de-DE" sz="1000" dirty="0"/>
              <a:t> </a:t>
            </a:r>
            <a:r>
              <a:rPr lang="de-DE" sz="1000" dirty="0" err="1"/>
              <a:t>for</a:t>
            </a:r>
            <a:r>
              <a:rPr lang="de-DE" sz="1000" dirty="0"/>
              <a:t> Understanding Customer-</a:t>
            </a:r>
            <a:r>
              <a:rPr lang="de-DE" sz="1000" dirty="0" err="1"/>
              <a:t>Defindes</a:t>
            </a:r>
            <a:r>
              <a:rPr lang="de-DE" sz="1000" dirty="0"/>
              <a:t> Quality. </a:t>
            </a:r>
            <a:r>
              <a:rPr lang="de-DE" sz="1000" i="1" dirty="0"/>
              <a:t>Center </a:t>
            </a:r>
            <a:r>
              <a:rPr lang="de-DE" sz="1000" i="1" dirty="0" err="1"/>
              <a:t>For</a:t>
            </a:r>
            <a:r>
              <a:rPr lang="de-DE" sz="1000" i="1" dirty="0"/>
              <a:t> Quality </a:t>
            </a:r>
            <a:r>
              <a:rPr lang="de-DE" sz="1000" i="1" dirty="0" err="1"/>
              <a:t>of</a:t>
            </a:r>
            <a:r>
              <a:rPr lang="de-DE" sz="1000" i="1" dirty="0"/>
              <a:t> Management Journal</a:t>
            </a:r>
            <a:r>
              <a:rPr lang="de-DE" sz="1000" dirty="0"/>
              <a:t>, </a:t>
            </a:r>
            <a:r>
              <a:rPr lang="de-DE" sz="1000" i="1" dirty="0"/>
              <a:t>Vol. 2</a:t>
            </a:r>
            <a:r>
              <a:rPr lang="de-DE" sz="1000" dirty="0"/>
              <a:t>(4), 1–37.</a:t>
            </a:r>
            <a:endParaRPr lang="de-DE" sz="1000" dirty="0"/>
          </a:p>
        </p:txBody>
      </p:sp>
    </p:spTree>
    <p:extLst>
      <p:ext uri="{BB962C8B-B14F-4D97-AF65-F5344CB8AC3E}">
        <p14:creationId xmlns:p14="http://schemas.microsoft.com/office/powerpoint/2010/main" val="225309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81" r="621" b="118"/>
          <a:stretch/>
        </p:blipFill>
        <p:spPr>
          <a:xfrm>
            <a:off x="-1" y="-10885"/>
            <a:ext cx="12192001" cy="6868885"/>
          </a:xfrm>
          <a:noFill/>
          <a:ln>
            <a:solidFill>
              <a:schemeClr val="bg1">
                <a:lumMod val="85000"/>
              </a:schemeClr>
            </a:solidFill>
          </a:ln>
        </p:spPr>
      </p:pic>
      <p:sp>
        <p:nvSpPr>
          <p:cNvPr id="5" name="Textfeld 4"/>
          <p:cNvSpPr txBox="1"/>
          <p:nvPr/>
        </p:nvSpPr>
        <p:spPr>
          <a:xfrm>
            <a:off x="6666989" y="2046513"/>
            <a:ext cx="4280339" cy="1015663"/>
          </a:xfrm>
          <a:prstGeom prst="rect">
            <a:avLst/>
          </a:prstGeom>
          <a:noFill/>
        </p:spPr>
        <p:txBody>
          <a:bodyPr wrap="none" rtlCol="0">
            <a:spAutoFit/>
          </a:bodyPr>
          <a:lstStyle/>
          <a:p>
            <a:pPr algn="l"/>
            <a:r>
              <a:rPr lang="de-DE" sz="6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Vielen Dank!</a:t>
            </a:r>
            <a:endParaRPr lang="de-DE"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feld 8"/>
          <p:cNvSpPr txBox="1"/>
          <p:nvPr/>
        </p:nvSpPr>
        <p:spPr>
          <a:xfrm>
            <a:off x="6666989" y="3465513"/>
            <a:ext cx="4705904" cy="1323439"/>
          </a:xfrm>
          <a:prstGeom prst="rect">
            <a:avLst/>
          </a:prstGeom>
          <a:noFill/>
        </p:spPr>
        <p:txBody>
          <a:bodyPr wrap="none" rtlCol="0">
            <a:spAutoFit/>
          </a:bodyPr>
          <a:lstStyle/>
          <a:p>
            <a:pPr algn="l"/>
            <a:r>
              <a:rPr lang="de-DE" sz="1600" dirty="0" smtClean="0">
                <a:solidFill>
                  <a:schemeClr val="bg1"/>
                </a:solidFill>
                <a:latin typeface="+mn-lt"/>
                <a:cs typeface="Calibri" panose="020F0502020204030204" pitchFamily="34" charset="0"/>
              </a:rPr>
              <a:t>Borderstep Institut für Innovation und Nachhaltigkeit</a:t>
            </a:r>
          </a:p>
          <a:p>
            <a:r>
              <a:rPr lang="de-DE" sz="1600" dirty="0" err="1">
                <a:solidFill>
                  <a:schemeClr val="bg1"/>
                </a:solidFill>
                <a:latin typeface="+mn-lt"/>
                <a:cs typeface="Calibri" panose="020F0502020204030204" pitchFamily="34" charset="0"/>
              </a:rPr>
              <a:t>Clayallee</a:t>
            </a:r>
            <a:r>
              <a:rPr lang="de-DE" sz="1600" dirty="0">
                <a:solidFill>
                  <a:schemeClr val="bg1"/>
                </a:solidFill>
                <a:latin typeface="+mn-lt"/>
                <a:cs typeface="Calibri" panose="020F0502020204030204" pitchFamily="34" charset="0"/>
              </a:rPr>
              <a:t> 323│14169 </a:t>
            </a:r>
            <a:r>
              <a:rPr lang="de-DE" sz="1600" dirty="0" smtClean="0">
                <a:solidFill>
                  <a:schemeClr val="bg1"/>
                </a:solidFill>
                <a:latin typeface="+mn-lt"/>
                <a:cs typeface="Calibri" panose="020F0502020204030204" pitchFamily="34" charset="0"/>
              </a:rPr>
              <a:t>Berlin</a:t>
            </a:r>
          </a:p>
          <a:p>
            <a:r>
              <a:rPr lang="de-DE" sz="1600" dirty="0">
                <a:solidFill>
                  <a:schemeClr val="bg1"/>
                </a:solidFill>
                <a:latin typeface="+mn-lt"/>
                <a:cs typeface="Calibri" panose="020F0502020204030204" pitchFamily="34" charset="0"/>
              </a:rPr>
              <a:t>Tel. +49 (0)30 – 306 45 1000</a:t>
            </a:r>
          </a:p>
          <a:p>
            <a:r>
              <a:rPr lang="de-DE" sz="1600" dirty="0" smtClean="0">
                <a:solidFill>
                  <a:schemeClr val="bg1"/>
                </a:solidFill>
                <a:latin typeface="+mn-lt"/>
                <a:cs typeface="Calibri" panose="020F0502020204030204" pitchFamily="34" charset="0"/>
              </a:rPr>
              <a:t>www.borderstep.de</a:t>
            </a:r>
            <a:endParaRPr lang="de-DE" sz="1600" dirty="0">
              <a:solidFill>
                <a:schemeClr val="bg1"/>
              </a:solidFill>
              <a:latin typeface="+mn-lt"/>
              <a:cs typeface="Calibri" panose="020F0502020204030204" pitchFamily="34" charset="0"/>
            </a:endParaRPr>
          </a:p>
          <a:p>
            <a:pPr algn="l"/>
            <a:endParaRPr lang="de-DE" sz="160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734891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Kurzvorstellung der Grundlagen</a:t>
            </a:r>
            <a:br>
              <a:rPr lang="de-DE" sz="2400" dirty="0"/>
            </a:br>
            <a:r>
              <a:rPr lang="de-DE" sz="2400" dirty="0" smtClean="0"/>
              <a:t>Die Prinzipien nachhaltigen Wirtschaftens</a:t>
            </a:r>
            <a:endParaRPr lang="de-DE" sz="2400" dirty="0"/>
          </a:p>
        </p:txBody>
      </p:sp>
      <p:pic>
        <p:nvPicPr>
          <p:cNvPr id="5" name="Grafik 4"/>
          <p:cNvPicPr>
            <a:picLocks noChangeAspect="1"/>
          </p:cNvPicPr>
          <p:nvPr/>
        </p:nvPicPr>
        <p:blipFill rotWithShape="1">
          <a:blip r:embed="rId2"/>
          <a:srcRect l="4356" t="833" r="5113" b="1274"/>
          <a:stretch/>
        </p:blipFill>
        <p:spPr>
          <a:xfrm>
            <a:off x="3436106" y="1557892"/>
            <a:ext cx="5203372" cy="4233282"/>
          </a:xfrm>
          <a:prstGeom prst="rect">
            <a:avLst/>
          </a:prstGeom>
          <a:ln>
            <a:solidFill>
              <a:srgbClr val="C4D44E"/>
            </a:solidFill>
          </a:ln>
        </p:spPr>
      </p:pic>
      <p:sp>
        <p:nvSpPr>
          <p:cNvPr id="10" name="Rechteck 9"/>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BUND BW</a:t>
            </a:r>
          </a:p>
        </p:txBody>
      </p:sp>
    </p:spTree>
    <p:extLst>
      <p:ext uri="{BB962C8B-B14F-4D97-AF65-F5344CB8AC3E}">
        <p14:creationId xmlns:p14="http://schemas.microsoft.com/office/powerpoint/2010/main" val="1992338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1385885"/>
          </a:xfrm>
        </p:spPr>
        <p:txBody>
          <a:bodyPr/>
          <a:lstStyle/>
          <a:p>
            <a:r>
              <a:rPr lang="de-DE" sz="2400" dirty="0" err="1"/>
              <a:t>Sustainability</a:t>
            </a:r>
            <a:r>
              <a:rPr lang="de-DE" sz="2400" dirty="0"/>
              <a:t> Basics - Kurzvorstellung der </a:t>
            </a:r>
            <a:r>
              <a:rPr lang="de-DE" sz="2400" dirty="0" smtClean="0"/>
              <a:t>Grundlagen</a:t>
            </a:r>
            <a:br>
              <a:rPr lang="de-DE" sz="2400" dirty="0" smtClean="0"/>
            </a:br>
            <a:r>
              <a:rPr lang="de-DE" sz="2400" dirty="0" smtClean="0"/>
              <a:t>Die </a:t>
            </a:r>
            <a:r>
              <a:rPr lang="de-DE" sz="2400" dirty="0" err="1" smtClean="0"/>
              <a:t>Sustainable</a:t>
            </a:r>
            <a:r>
              <a:rPr lang="de-DE" sz="2400" dirty="0" smtClean="0"/>
              <a:t> Development Goals (SDGs)</a:t>
            </a:r>
            <a:endParaRPr lang="de-DE" sz="2400" dirty="0"/>
          </a:p>
        </p:txBody>
      </p:sp>
      <p:sp>
        <p:nvSpPr>
          <p:cNvPr id="4" name="Inhaltsplatzhalter 3"/>
          <p:cNvSpPr>
            <a:spLocks noGrp="1"/>
          </p:cNvSpPr>
          <p:nvPr>
            <p:ph idx="1"/>
          </p:nvPr>
        </p:nvSpPr>
        <p:spPr>
          <a:xfrm>
            <a:off x="520700" y="1450974"/>
            <a:ext cx="3903599" cy="4143376"/>
          </a:xfrm>
        </p:spPr>
        <p:txBody>
          <a:bodyPr anchor="ctr"/>
          <a:lstStyle/>
          <a:p>
            <a:pPr>
              <a:spcAft>
                <a:spcPts val="300"/>
              </a:spcAft>
            </a:pPr>
            <a:r>
              <a:rPr lang="de-DE" sz="1200" dirty="0" smtClean="0"/>
              <a:t>2015 </a:t>
            </a:r>
            <a:r>
              <a:rPr lang="de-DE" sz="1200" dirty="0"/>
              <a:t>beschlossen alle Staaten der Vereinten Nationen die Agenda 2030 für eine nachhaltige </a:t>
            </a:r>
            <a:r>
              <a:rPr lang="de-DE" sz="1200" dirty="0" smtClean="0"/>
              <a:t>Entwicklung</a:t>
            </a:r>
          </a:p>
          <a:p>
            <a:pPr>
              <a:spcAft>
                <a:spcPts val="300"/>
              </a:spcAft>
            </a:pPr>
            <a:r>
              <a:rPr lang="de-DE" sz="1200" dirty="0" smtClean="0"/>
              <a:t>Insgesamt 17 globale Nachhaltigkeitsziele </a:t>
            </a:r>
            <a:r>
              <a:rPr lang="de-DE" sz="1200" dirty="0"/>
              <a:t>und 169 </a:t>
            </a:r>
            <a:r>
              <a:rPr lang="de-DE" sz="1200" dirty="0" smtClean="0"/>
              <a:t>Unterziele</a:t>
            </a:r>
          </a:p>
          <a:p>
            <a:pPr>
              <a:spcAft>
                <a:spcPts val="300"/>
              </a:spcAft>
            </a:pPr>
            <a:r>
              <a:rPr lang="de-DE" sz="1200" dirty="0" err="1" smtClean="0"/>
              <a:t>Oberziel</a:t>
            </a:r>
            <a:r>
              <a:rPr lang="de-DE" sz="1200" dirty="0" smtClean="0"/>
              <a:t>: Ein menschenwürdiges </a:t>
            </a:r>
            <a:r>
              <a:rPr lang="de-DE" sz="1200" dirty="0"/>
              <a:t>Leben zu ermöglichen </a:t>
            </a:r>
            <a:r>
              <a:rPr lang="de-DE" sz="1200" dirty="0" smtClean="0"/>
              <a:t>und die </a:t>
            </a:r>
            <a:r>
              <a:rPr lang="de-DE" sz="1200" dirty="0"/>
              <a:t>natürlichen Lebensgrundlagen dauerhaft zu bewahren</a:t>
            </a:r>
          </a:p>
          <a:p>
            <a:endParaRPr lang="de-DE" sz="1200" dirty="0"/>
          </a:p>
          <a:p>
            <a:endParaRPr lang="de-DE" sz="1200" dirty="0"/>
          </a:p>
          <a:p>
            <a:endParaRPr lang="de-DE" dirty="0"/>
          </a:p>
        </p:txBody>
      </p:sp>
      <p:pic>
        <p:nvPicPr>
          <p:cNvPr id="6" name="Grafik 5"/>
          <p:cNvPicPr>
            <a:picLocks noChangeAspect="1"/>
          </p:cNvPicPr>
          <p:nvPr/>
        </p:nvPicPr>
        <p:blipFill rotWithShape="1">
          <a:blip r:embed="rId2"/>
          <a:srcRect l="2537" t="4482" r="1168" b="4328"/>
          <a:stretch/>
        </p:blipFill>
        <p:spPr>
          <a:xfrm>
            <a:off x="4538936" y="1800224"/>
            <a:ext cx="6901310" cy="3444875"/>
          </a:xfrm>
          <a:prstGeom prst="rect">
            <a:avLst/>
          </a:prstGeom>
          <a:ln>
            <a:solidFill>
              <a:srgbClr val="C4D44E"/>
            </a:solidFill>
          </a:ln>
        </p:spPr>
      </p:pic>
      <p:sp>
        <p:nvSpPr>
          <p:cNvPr id="7" name="Rechteck 6"/>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Bundesregierung</a:t>
            </a:r>
          </a:p>
        </p:txBody>
      </p:sp>
    </p:spTree>
    <p:extLst>
      <p:ext uri="{BB962C8B-B14F-4D97-AF65-F5344CB8AC3E}">
        <p14:creationId xmlns:p14="http://schemas.microsoft.com/office/powerpoint/2010/main" val="2845420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Kurzvorstellung der Grundlagen</a:t>
            </a:r>
            <a:br>
              <a:rPr lang="de-DE" sz="2400" dirty="0"/>
            </a:br>
            <a:r>
              <a:rPr lang="de-DE" sz="2400" dirty="0" err="1"/>
              <a:t>Sustainable</a:t>
            </a:r>
            <a:r>
              <a:rPr lang="de-DE" sz="2400" dirty="0"/>
              <a:t> </a:t>
            </a:r>
            <a:r>
              <a:rPr lang="de-DE" sz="2400" dirty="0" smtClean="0"/>
              <a:t>Business </a:t>
            </a:r>
            <a:r>
              <a:rPr lang="de-DE" sz="2400" dirty="0" err="1" smtClean="0"/>
              <a:t>Canvas</a:t>
            </a:r>
            <a:r>
              <a:rPr lang="de-DE" sz="2400" dirty="0" smtClean="0"/>
              <a:t> (Nachhaltigkeitsperspektive)</a:t>
            </a:r>
            <a:endParaRPr lang="de-DE" sz="2400" dirty="0"/>
          </a:p>
        </p:txBody>
      </p:sp>
      <p:sp>
        <p:nvSpPr>
          <p:cNvPr id="24" name="Textfeld 23"/>
          <p:cNvSpPr txBox="1"/>
          <p:nvPr/>
        </p:nvSpPr>
        <p:spPr>
          <a:xfrm rot="16200000">
            <a:off x="-293722" y="3199775"/>
            <a:ext cx="2152064" cy="523220"/>
          </a:xfrm>
          <a:prstGeom prst="rect">
            <a:avLst/>
          </a:prstGeom>
          <a:noFill/>
        </p:spPr>
        <p:txBody>
          <a:bodyPr wrap="none" rtlCol="0">
            <a:spAutoFit/>
          </a:bodyPr>
          <a:lstStyle/>
          <a:p>
            <a:pPr algn="ctr"/>
            <a:r>
              <a:rPr lang="de-DE" dirty="0" smtClean="0">
                <a:solidFill>
                  <a:srgbClr val="C4D44E"/>
                </a:solidFill>
                <a:latin typeface="+mn-lt"/>
              </a:rPr>
              <a:t>(Auszug: </a:t>
            </a:r>
            <a:br>
              <a:rPr lang="de-DE" dirty="0" smtClean="0">
                <a:solidFill>
                  <a:srgbClr val="C4D44E"/>
                </a:solidFill>
                <a:latin typeface="+mn-lt"/>
              </a:rPr>
            </a:br>
            <a:r>
              <a:rPr lang="de-DE" dirty="0" smtClean="0">
                <a:solidFill>
                  <a:srgbClr val="C4D44E"/>
                </a:solidFill>
                <a:latin typeface="+mn-lt"/>
              </a:rPr>
              <a:t>Die Nachhaltigkeitsfragen)</a:t>
            </a:r>
            <a:endParaRPr lang="de-DE" dirty="0">
              <a:solidFill>
                <a:srgbClr val="C4D44E"/>
              </a:solidFill>
              <a:latin typeface="+mn-lt"/>
              <a:cs typeface="Calibri" panose="020F0502020204030204" pitchFamily="34" charset="0"/>
            </a:endParaRPr>
          </a:p>
        </p:txBody>
      </p:sp>
      <p:grpSp>
        <p:nvGrpSpPr>
          <p:cNvPr id="64" name="Gruppieren 63"/>
          <p:cNvGrpSpPr/>
          <p:nvPr/>
        </p:nvGrpSpPr>
        <p:grpSpPr>
          <a:xfrm>
            <a:off x="1104901" y="1169669"/>
            <a:ext cx="9996999" cy="5097782"/>
            <a:chOff x="1104901" y="1169669"/>
            <a:chExt cx="9996999" cy="5097782"/>
          </a:xfrm>
        </p:grpSpPr>
        <p:grpSp>
          <p:nvGrpSpPr>
            <p:cNvPr id="60" name="Gruppieren 59"/>
            <p:cNvGrpSpPr/>
            <p:nvPr/>
          </p:nvGrpSpPr>
          <p:grpSpPr>
            <a:xfrm>
              <a:off x="1104901" y="1169669"/>
              <a:ext cx="9996999" cy="5097782"/>
              <a:chOff x="1104901" y="1169669"/>
              <a:chExt cx="9996999" cy="5097782"/>
            </a:xfrm>
          </p:grpSpPr>
          <p:grpSp>
            <p:nvGrpSpPr>
              <p:cNvPr id="59" name="Gruppieren 58"/>
              <p:cNvGrpSpPr/>
              <p:nvPr/>
            </p:nvGrpSpPr>
            <p:grpSpPr>
              <a:xfrm>
                <a:off x="1104901" y="1169669"/>
                <a:ext cx="9996999" cy="5097782"/>
                <a:chOff x="1104901" y="1169669"/>
                <a:chExt cx="9996999" cy="5097782"/>
              </a:xfrm>
            </p:grpSpPr>
            <p:grpSp>
              <p:nvGrpSpPr>
                <p:cNvPr id="52" name="Gruppieren 51"/>
                <p:cNvGrpSpPr/>
                <p:nvPr/>
              </p:nvGrpSpPr>
              <p:grpSpPr>
                <a:xfrm>
                  <a:off x="1104901" y="1169669"/>
                  <a:ext cx="9996999" cy="5097782"/>
                  <a:chOff x="1104901" y="1169669"/>
                  <a:chExt cx="9996999" cy="5097782"/>
                </a:xfrm>
              </p:grpSpPr>
              <p:grpSp>
                <p:nvGrpSpPr>
                  <p:cNvPr id="51" name="Gruppieren 50"/>
                  <p:cNvGrpSpPr/>
                  <p:nvPr/>
                </p:nvGrpSpPr>
                <p:grpSpPr>
                  <a:xfrm>
                    <a:off x="1104901" y="1169669"/>
                    <a:ext cx="9996999" cy="5097782"/>
                    <a:chOff x="1104901" y="1169669"/>
                    <a:chExt cx="9996999" cy="5097782"/>
                  </a:xfrm>
                </p:grpSpPr>
                <p:grpSp>
                  <p:nvGrpSpPr>
                    <p:cNvPr id="50" name="Gruppieren 49"/>
                    <p:cNvGrpSpPr/>
                    <p:nvPr/>
                  </p:nvGrpSpPr>
                  <p:grpSpPr>
                    <a:xfrm>
                      <a:off x="1104901" y="1169669"/>
                      <a:ext cx="9996999" cy="5097782"/>
                      <a:chOff x="1104901" y="1169669"/>
                      <a:chExt cx="9996999" cy="5097782"/>
                    </a:xfrm>
                  </p:grpSpPr>
                  <p:grpSp>
                    <p:nvGrpSpPr>
                      <p:cNvPr id="46" name="Gruppieren 45"/>
                      <p:cNvGrpSpPr/>
                      <p:nvPr/>
                    </p:nvGrpSpPr>
                    <p:grpSpPr>
                      <a:xfrm>
                        <a:off x="1104901" y="1169669"/>
                        <a:ext cx="9996999" cy="5097782"/>
                        <a:chOff x="1104901" y="1169669"/>
                        <a:chExt cx="9996999" cy="5097782"/>
                      </a:xfrm>
                    </p:grpSpPr>
                    <p:grpSp>
                      <p:nvGrpSpPr>
                        <p:cNvPr id="38" name="Gruppieren 37"/>
                        <p:cNvGrpSpPr/>
                        <p:nvPr/>
                      </p:nvGrpSpPr>
                      <p:grpSpPr>
                        <a:xfrm>
                          <a:off x="1104901" y="1169669"/>
                          <a:ext cx="9996999" cy="5097782"/>
                          <a:chOff x="1104901" y="1169669"/>
                          <a:chExt cx="9996999" cy="5097782"/>
                        </a:xfrm>
                      </p:grpSpPr>
                      <p:grpSp>
                        <p:nvGrpSpPr>
                          <p:cNvPr id="37" name="Gruppieren 36"/>
                          <p:cNvGrpSpPr/>
                          <p:nvPr/>
                        </p:nvGrpSpPr>
                        <p:grpSpPr>
                          <a:xfrm>
                            <a:off x="1104901" y="1169669"/>
                            <a:ext cx="9996999" cy="5097782"/>
                            <a:chOff x="1104901" y="1169669"/>
                            <a:chExt cx="9996999" cy="5097782"/>
                          </a:xfrm>
                        </p:grpSpPr>
                        <p:grpSp>
                          <p:nvGrpSpPr>
                            <p:cNvPr id="34" name="Gruppieren 33"/>
                            <p:cNvGrpSpPr/>
                            <p:nvPr/>
                          </p:nvGrpSpPr>
                          <p:grpSpPr>
                            <a:xfrm>
                              <a:off x="1104901" y="1169669"/>
                              <a:ext cx="9841229" cy="5097782"/>
                              <a:chOff x="1104901" y="1169669"/>
                              <a:chExt cx="9841229" cy="5097782"/>
                            </a:xfrm>
                          </p:grpSpPr>
                          <p:grpSp>
                            <p:nvGrpSpPr>
                              <p:cNvPr id="27" name="Gruppieren 26"/>
                              <p:cNvGrpSpPr/>
                              <p:nvPr/>
                            </p:nvGrpSpPr>
                            <p:grpSpPr>
                              <a:xfrm>
                                <a:off x="1104901" y="1169669"/>
                                <a:ext cx="9841229" cy="5097782"/>
                                <a:chOff x="2038350" y="1169669"/>
                                <a:chExt cx="9619529" cy="5097782"/>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b="1654"/>
                                <a:stretch/>
                              </p:blipFill>
                              <p:spPr>
                                <a:xfrm>
                                  <a:off x="2038350" y="1169669"/>
                                  <a:ext cx="9619529" cy="5097782"/>
                                </a:xfrm>
                                <a:prstGeom prst="rect">
                                  <a:avLst/>
                                </a:prstGeom>
                              </p:spPr>
                            </p:pic>
                            <p:sp>
                              <p:nvSpPr>
                                <p:cNvPr id="26" name="Rechteck 25"/>
                                <p:cNvSpPr/>
                                <p:nvPr/>
                              </p:nvSpPr>
                              <p:spPr bwMode="auto">
                                <a:xfrm>
                                  <a:off x="8010524" y="2623478"/>
                                  <a:ext cx="1400176" cy="5197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pic>
                            <p:nvPicPr>
                              <p:cNvPr id="30" name="Grafik 29"/>
                              <p:cNvPicPr>
                                <a:picLocks noChangeAspect="1"/>
                              </p:cNvPicPr>
                              <p:nvPr/>
                            </p:nvPicPr>
                            <p:blipFill rotWithShape="1">
                              <a:blip r:embed="rId2">
                                <a:extLst>
                                  <a:ext uri="{28A0092B-C50C-407E-A947-70E740481C1C}">
                                    <a14:useLocalDpi xmlns:a14="http://schemas.microsoft.com/office/drawing/2010/main" val="0"/>
                                  </a:ext>
                                </a:extLst>
                              </a:blip>
                              <a:srcRect l="16437" t="3659" r="79840" b="91710"/>
                              <a:stretch/>
                            </p:blipFill>
                            <p:spPr>
                              <a:xfrm>
                                <a:off x="10181591" y="1293358"/>
                                <a:ext cx="358140" cy="234316"/>
                              </a:xfrm>
                              <a:prstGeom prst="rect">
                                <a:avLst/>
                              </a:prstGeom>
                            </p:spPr>
                          </p:pic>
                          <p:sp>
                            <p:nvSpPr>
                              <p:cNvPr id="32" name="Rechteck 31"/>
                              <p:cNvSpPr/>
                              <p:nvPr/>
                            </p:nvSpPr>
                            <p:spPr bwMode="auto">
                              <a:xfrm>
                                <a:off x="2525663" y="1274630"/>
                                <a:ext cx="560437" cy="363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28" name="Rechteck 27"/>
                            <p:cNvSpPr/>
                            <p:nvPr/>
                          </p:nvSpPr>
                          <p:spPr>
                            <a:xfrm>
                              <a:off x="1529021" y="1407815"/>
                              <a:ext cx="4130734" cy="615553"/>
                            </a:xfrm>
                            <a:prstGeom prst="rect">
                              <a:avLst/>
                            </a:prstGeom>
                          </p:spPr>
                          <p:txBody>
                            <a:bodyPr wrap="square">
                              <a:spAutoFit/>
                            </a:bodyPr>
                            <a:lstStyle/>
                            <a:p>
                              <a:pPr marL="85725" lvl="0" indent="-85725">
                                <a:buFont typeface="Arial" panose="020B0604020202020204" pitchFamily="34" charset="0"/>
                                <a:buChar char="•"/>
                              </a:pPr>
                              <a:r>
                                <a:rPr lang="de-DE" sz="850" b="0" dirty="0">
                                  <a:solidFill>
                                    <a:srgbClr val="000000"/>
                                  </a:solidFill>
                                  <a:latin typeface="Calibri" panose="020F0502020204030204"/>
                                </a:rPr>
                                <a:t>Beschreiben Sie kurz und verständlich Ihre Vision: </a:t>
                              </a:r>
                              <a:r>
                                <a:rPr lang="de-DE" sz="850" b="0" dirty="0" smtClean="0">
                                  <a:solidFill>
                                    <a:srgbClr val="000000"/>
                                  </a:solidFill>
                                  <a:latin typeface="Calibri" panose="020F0502020204030204"/>
                                </a:rPr>
                                <a:t/>
                              </a:r>
                              <a:br>
                                <a:rPr lang="de-DE" sz="850" b="0" dirty="0" smtClean="0">
                                  <a:solidFill>
                                    <a:srgbClr val="000000"/>
                                  </a:solidFill>
                                  <a:latin typeface="Calibri" panose="020F0502020204030204"/>
                                </a:rPr>
                              </a:br>
                              <a:r>
                                <a:rPr lang="de-DE" sz="850" b="0" dirty="0" smtClean="0">
                                  <a:solidFill>
                                    <a:srgbClr val="000000"/>
                                  </a:solidFill>
                                  <a:latin typeface="Calibri" panose="020F0502020204030204"/>
                                </a:rPr>
                                <a:t>Welches </a:t>
                              </a:r>
                              <a:r>
                                <a:rPr lang="de-DE" sz="850" b="0" dirty="0">
                                  <a:solidFill>
                                    <a:srgbClr val="000000"/>
                                  </a:solidFill>
                                  <a:latin typeface="Calibri" panose="020F0502020204030204"/>
                                </a:rPr>
                                <a:t>langfristige Ziel bestimmt die Richtung für Ihr Geschäftsmodell?</a:t>
                              </a:r>
                            </a:p>
                            <a:p>
                              <a:pPr marL="85725" lvl="0" indent="-85725">
                                <a:buFont typeface="Arial" panose="020B0604020202020204" pitchFamily="34" charset="0"/>
                                <a:buChar char="•"/>
                              </a:pPr>
                              <a:r>
                                <a:rPr lang="de-DE" sz="850" b="0" dirty="0">
                                  <a:solidFill>
                                    <a:srgbClr val="000000"/>
                                  </a:solidFill>
                                  <a:latin typeface="Calibri" panose="020F0502020204030204"/>
                                </a:rPr>
                                <a:t>Welche Mission verfolgen Sie mit Ihrem Geschäftsmodell? </a:t>
                              </a:r>
                            </a:p>
                            <a:p>
                              <a:pPr marL="85725" lvl="0" indent="-85725">
                                <a:buFont typeface="Arial" panose="020B0604020202020204" pitchFamily="34" charset="0"/>
                                <a:buChar char="•"/>
                              </a:pPr>
                              <a:r>
                                <a:rPr lang="de-DE" sz="850" b="0" dirty="0">
                                  <a:solidFill>
                                    <a:srgbClr val="000000"/>
                                  </a:solidFill>
                                  <a:latin typeface="Calibri" panose="020F0502020204030204"/>
                                </a:rPr>
                                <a:t>Durch welche Werte ist ihr Geschäftsmodell bestimmt?</a:t>
                              </a:r>
                            </a:p>
                          </p:txBody>
                        </p:sp>
                        <p:sp>
                          <p:nvSpPr>
                            <p:cNvPr id="33" name="Rechteck 32"/>
                            <p:cNvSpPr/>
                            <p:nvPr/>
                          </p:nvSpPr>
                          <p:spPr>
                            <a:xfrm>
                              <a:off x="4951850" y="1413216"/>
                              <a:ext cx="6150050" cy="746358"/>
                            </a:xfrm>
                            <a:prstGeom prst="rect">
                              <a:avLst/>
                            </a:prstGeom>
                          </p:spPr>
                          <p:txBody>
                            <a:bodyPr wrap="square">
                              <a:spAutoFit/>
                            </a:bodyPr>
                            <a:lstStyle/>
                            <a:p>
                              <a:pPr marL="85725" indent="-85725">
                                <a:buFont typeface="Arial" panose="020B0604020202020204" pitchFamily="34" charset="0"/>
                                <a:buChar char="•"/>
                              </a:pPr>
                              <a:r>
                                <a:rPr lang="de-DE" sz="850" b="0" dirty="0" smtClean="0">
                                  <a:latin typeface="+mn-lt"/>
                                </a:rPr>
                                <a:t>Welche </a:t>
                              </a:r>
                              <a:r>
                                <a:rPr lang="de-DE" sz="850" b="0" dirty="0">
                                  <a:latin typeface="+mn-lt"/>
                                </a:rPr>
                                <a:t>Rolle sollen ökonomische, ökologische oder gesellschaftliche Nachhaltigkeitsziele spielen?</a:t>
                              </a:r>
                            </a:p>
                            <a:p>
                              <a:pPr marL="85725" indent="-85725">
                                <a:buFont typeface="Arial" panose="020B0604020202020204" pitchFamily="34" charset="0"/>
                                <a:buChar char="•"/>
                              </a:pPr>
                              <a:r>
                                <a:rPr lang="de-DE" sz="850" b="0" dirty="0">
                                  <a:latin typeface="+mn-lt"/>
                                </a:rPr>
                                <a:t>Welche Nachhaltigkeitsprinzipien </a:t>
                              </a:r>
                              <a:r>
                                <a:rPr lang="de-DE" sz="850" b="0" dirty="0" smtClean="0">
                                  <a:latin typeface="+mn-lt"/>
                                </a:rPr>
                                <a:t>spielen </a:t>
                              </a:r>
                              <a:r>
                                <a:rPr lang="de-DE" sz="850" b="0" dirty="0">
                                  <a:latin typeface="+mn-lt"/>
                                </a:rPr>
                                <a:t>für ihre Geschäftsidee eine Rolle</a:t>
                              </a:r>
                              <a:r>
                                <a:rPr lang="de-DE" sz="850" b="0" dirty="0" smtClean="0">
                                  <a:latin typeface="+mn-lt"/>
                                </a:rPr>
                                <a:t>?</a:t>
                              </a:r>
                            </a:p>
                            <a:p>
                              <a:pPr marL="85725" indent="-85725">
                                <a:buFont typeface="Arial" panose="020B0604020202020204" pitchFamily="34" charset="0"/>
                                <a:buChar char="•"/>
                              </a:pPr>
                              <a:r>
                                <a:rPr lang="de-DE" sz="850" b="0" dirty="0">
                                  <a:latin typeface="+mn-lt"/>
                                </a:rPr>
                                <a:t>Welchen konkreten Beitrag wird Ihr Start-up zur Erreichung von Nachhaltigkeitszielen in 5 oder 10 Jahren geleistet haben?</a:t>
                              </a:r>
                            </a:p>
                            <a:p>
                              <a:pPr marL="85725" indent="-85725">
                                <a:buFont typeface="Arial" panose="020B0604020202020204" pitchFamily="34" charset="0"/>
                                <a:buChar char="•"/>
                              </a:pPr>
                              <a:r>
                                <a:rPr lang="de-DE" sz="850" b="0" dirty="0">
                                  <a:latin typeface="+mn-lt"/>
                                </a:rPr>
                                <a:t>Wie profitiert Ihr Geschäftsmodell/ Ihre Gründung davon, wenn Sie Prinzipien der Nachhaltigkeit </a:t>
                              </a:r>
                              <a:r>
                                <a:rPr lang="de-DE" sz="850" b="0" dirty="0" smtClean="0">
                                  <a:latin typeface="+mn-lt"/>
                                </a:rPr>
                                <a:t>verstärkt </a:t>
                              </a:r>
                              <a:r>
                                <a:rPr lang="de-DE" sz="850" b="0" dirty="0">
                                  <a:latin typeface="+mn-lt"/>
                                </a:rPr>
                                <a:t>integrieren? </a:t>
                              </a:r>
                            </a:p>
                            <a:p>
                              <a:pPr marL="85725" indent="-85725">
                                <a:buFont typeface="Arial" panose="020B0604020202020204" pitchFamily="34" charset="0"/>
                                <a:buChar char="•"/>
                              </a:pPr>
                              <a:endParaRPr lang="de-DE" sz="850" b="0" dirty="0">
                                <a:latin typeface="+mn-lt"/>
                              </a:endParaRPr>
                            </a:p>
                          </p:txBody>
                        </p:sp>
                      </p:grpSp>
                      <p:sp>
                        <p:nvSpPr>
                          <p:cNvPr id="35" name="Rechteck 34"/>
                          <p:cNvSpPr/>
                          <p:nvPr/>
                        </p:nvSpPr>
                        <p:spPr>
                          <a:xfrm>
                            <a:off x="1467040" y="2623478"/>
                            <a:ext cx="1641157" cy="1923604"/>
                          </a:xfrm>
                          <a:prstGeom prst="rect">
                            <a:avLst/>
                          </a:prstGeom>
                        </p:spPr>
                        <p:txBody>
                          <a:bodyPr wrap="square">
                            <a:spAutoFit/>
                          </a:bodyPr>
                          <a:lstStyle/>
                          <a:p>
                            <a:pPr marL="93663" indent="-93663">
                              <a:buFont typeface="Arial" panose="020B0604020202020204" pitchFamily="34" charset="0"/>
                              <a:buChar char="•"/>
                            </a:pPr>
                            <a:r>
                              <a:rPr lang="de-DE" sz="850" b="0" dirty="0">
                                <a:latin typeface="+mn-lt"/>
                              </a:rPr>
                              <a:t>Welche Partner benötigen Sie, um Ihr Angebot nachhaltig zu gestalten? Wer kann Sie </a:t>
                            </a:r>
                            <a:r>
                              <a:rPr lang="de-DE" sz="850" b="0" dirty="0" smtClean="0">
                                <a:latin typeface="+mn-lt"/>
                              </a:rPr>
                              <a:t>darüber </a:t>
                            </a:r>
                            <a:r>
                              <a:rPr lang="de-DE" sz="850" b="0" dirty="0">
                                <a:latin typeface="+mn-lt"/>
                              </a:rPr>
                              <a:t>hinaus unterstützen (z.B. </a:t>
                            </a:r>
                            <a:r>
                              <a:rPr lang="de-DE" sz="850" b="0" dirty="0" smtClean="0">
                                <a:latin typeface="+mn-lt"/>
                              </a:rPr>
                              <a:t>Verbände/ Organisationen)?</a:t>
                            </a:r>
                            <a:br>
                              <a:rPr lang="de-DE" sz="850" b="0" dirty="0" smtClean="0">
                                <a:latin typeface="+mn-lt"/>
                              </a:rPr>
                            </a:br>
                            <a:endParaRPr lang="de-DE" sz="850" b="0" dirty="0">
                              <a:latin typeface="+mn-lt"/>
                            </a:endParaRPr>
                          </a:p>
                          <a:p>
                            <a:pPr marL="93663" indent="-93663">
                              <a:buFont typeface="Arial" panose="020B0604020202020204" pitchFamily="34" charset="0"/>
                              <a:buChar char="•"/>
                            </a:pPr>
                            <a:r>
                              <a:rPr lang="de-DE" sz="850" b="0" dirty="0" smtClean="0">
                                <a:latin typeface="+mn-lt"/>
                              </a:rPr>
                              <a:t>Welche </a:t>
                            </a:r>
                            <a:r>
                              <a:rPr lang="de-DE" sz="850" b="0" dirty="0">
                                <a:latin typeface="+mn-lt"/>
                              </a:rPr>
                              <a:t>Nachhaltigkeitsanforderungen sind entlang Ihrer Wertschöpfungskette relevant? Wie können Sie diese </a:t>
                            </a:r>
                            <a:r>
                              <a:rPr lang="de-DE" sz="850" b="0" dirty="0" smtClean="0">
                                <a:latin typeface="+mn-lt"/>
                              </a:rPr>
                              <a:t>Nachhaltigkeits-anforderungen </a:t>
                            </a:r>
                            <a:r>
                              <a:rPr lang="de-DE" sz="850" b="0" dirty="0">
                                <a:latin typeface="+mn-lt"/>
                              </a:rPr>
                              <a:t>erfüllen?</a:t>
                            </a:r>
                          </a:p>
                        </p:txBody>
                      </p:sp>
                    </p:grpSp>
                    <p:sp>
                      <p:nvSpPr>
                        <p:cNvPr id="45" name="Rechteck 44"/>
                        <p:cNvSpPr/>
                        <p:nvPr/>
                      </p:nvSpPr>
                      <p:spPr bwMode="auto">
                        <a:xfrm>
                          <a:off x="10085523" y="2310892"/>
                          <a:ext cx="331948" cy="363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49" name="Rechteck 48"/>
                      <p:cNvSpPr/>
                      <p:nvPr/>
                    </p:nvSpPr>
                    <p:spPr bwMode="auto">
                      <a:xfrm>
                        <a:off x="10099713" y="3758960"/>
                        <a:ext cx="317758" cy="2558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pic>
                  <p:nvPicPr>
                    <p:cNvPr id="43" name="Grafik 42"/>
                    <p:cNvPicPr>
                      <a:picLocks noChangeAspect="1"/>
                    </p:cNvPicPr>
                    <p:nvPr/>
                  </p:nvPicPr>
                  <p:blipFill rotWithShape="1">
                    <a:blip r:embed="rId2">
                      <a:extLst>
                        <a:ext uri="{28A0092B-C50C-407E-A947-70E740481C1C}">
                          <a14:useLocalDpi xmlns:a14="http://schemas.microsoft.com/office/drawing/2010/main" val="0"/>
                        </a:ext>
                      </a:extLst>
                    </a:blip>
                    <a:srcRect l="91468" t="23425" r="5083" b="71627"/>
                    <a:stretch/>
                  </p:blipFill>
                  <p:spPr>
                    <a:xfrm>
                      <a:off x="10306143" y="2228176"/>
                      <a:ext cx="263499" cy="198825"/>
                    </a:xfrm>
                    <a:prstGeom prst="rect">
                      <a:avLst/>
                    </a:prstGeom>
                  </p:spPr>
                </p:pic>
              </p:grpSp>
              <p:pic>
                <p:nvPicPr>
                  <p:cNvPr id="48" name="Grafik 47"/>
                  <p:cNvPicPr>
                    <a:picLocks noChangeAspect="1"/>
                  </p:cNvPicPr>
                  <p:nvPr/>
                </p:nvPicPr>
                <p:blipFill rotWithShape="1">
                  <a:blip r:embed="rId2">
                    <a:extLst>
                      <a:ext uri="{28A0092B-C50C-407E-A947-70E740481C1C}">
                        <a14:useLocalDpi xmlns:a14="http://schemas.microsoft.com/office/drawing/2010/main" val="0"/>
                      </a:ext>
                    </a:extLst>
                  </a:blip>
                  <a:srcRect l="91406" t="49618" r="5145" b="45434"/>
                  <a:stretch/>
                </p:blipFill>
                <p:spPr>
                  <a:xfrm>
                    <a:off x="10286552" y="3596802"/>
                    <a:ext cx="263499" cy="198825"/>
                  </a:xfrm>
                  <a:prstGeom prst="rect">
                    <a:avLst/>
                  </a:prstGeom>
                </p:spPr>
              </p:pic>
            </p:grpSp>
            <p:sp>
              <p:nvSpPr>
                <p:cNvPr id="57" name="Rechteck 56"/>
                <p:cNvSpPr/>
                <p:nvPr/>
              </p:nvSpPr>
              <p:spPr bwMode="auto">
                <a:xfrm>
                  <a:off x="2620732" y="5390213"/>
                  <a:ext cx="361950" cy="3190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56" name="Rechteck 55"/>
              <p:cNvSpPr/>
              <p:nvPr/>
            </p:nvSpPr>
            <p:spPr bwMode="auto">
              <a:xfrm>
                <a:off x="7386638" y="5448300"/>
                <a:ext cx="361950" cy="3190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36" name="Rechteck 35"/>
            <p:cNvSpPr/>
            <p:nvPr/>
          </p:nvSpPr>
          <p:spPr>
            <a:xfrm>
              <a:off x="3177703" y="2433593"/>
              <a:ext cx="1776721" cy="1284967"/>
            </a:xfrm>
            <a:prstGeom prst="rect">
              <a:avLst/>
            </a:prstGeom>
          </p:spPr>
          <p:txBody>
            <a:bodyPr wrap="square">
              <a:spAutoFit/>
            </a:bodyPr>
            <a:lstStyle/>
            <a:p>
              <a:pPr marL="85725" indent="-85725">
                <a:spcAft>
                  <a:spcPts val="300"/>
                </a:spcAft>
                <a:buFont typeface="Arial" panose="020B0604020202020204" pitchFamily="34" charset="0"/>
                <a:buChar char="•"/>
              </a:pPr>
              <a:r>
                <a:rPr lang="de-DE" sz="700" b="0" dirty="0">
                  <a:latin typeface="+mn-lt"/>
                </a:rPr>
                <a:t>Welche Rolle spielt Nachhaltigkeit </a:t>
              </a:r>
              <a:r>
                <a:rPr lang="de-DE" sz="700" b="0" dirty="0" smtClean="0">
                  <a:latin typeface="+mn-lt"/>
                </a:rPr>
                <a:t/>
              </a:r>
              <a:br>
                <a:rPr lang="de-DE" sz="700" b="0" dirty="0" smtClean="0">
                  <a:latin typeface="+mn-lt"/>
                </a:rPr>
              </a:br>
              <a:r>
                <a:rPr lang="de-DE" sz="700" b="0" dirty="0" smtClean="0">
                  <a:latin typeface="+mn-lt"/>
                </a:rPr>
                <a:t>bei </a:t>
              </a:r>
              <a:r>
                <a:rPr lang="de-DE" sz="700" b="0" dirty="0">
                  <a:latin typeface="+mn-lt"/>
                </a:rPr>
                <a:t>Ihren Schlüsselaktivitäten?</a:t>
              </a:r>
            </a:p>
            <a:p>
              <a:pPr marL="85725" indent="-85725">
                <a:spcAft>
                  <a:spcPts val="300"/>
                </a:spcAft>
                <a:buFont typeface="Arial" panose="020B0604020202020204" pitchFamily="34" charset="0"/>
                <a:buChar char="•"/>
              </a:pPr>
              <a:r>
                <a:rPr lang="de-DE" sz="700" b="0" dirty="0">
                  <a:latin typeface="+mn-lt"/>
                </a:rPr>
                <a:t>Wie müssen Schlüsselaktivitäten gestaltet werden, damit das Unternehmen nachhaltiger ist?</a:t>
              </a:r>
            </a:p>
            <a:p>
              <a:pPr marL="85725" indent="-85725">
                <a:spcAft>
                  <a:spcPts val="300"/>
                </a:spcAft>
                <a:buFont typeface="Arial" panose="020B0604020202020204" pitchFamily="34" charset="0"/>
                <a:buChar char="•"/>
              </a:pPr>
              <a:r>
                <a:rPr lang="de-DE" sz="700" b="0" dirty="0">
                  <a:latin typeface="+mn-lt"/>
                </a:rPr>
                <a:t>Welche Risiken (z.B. Änderung gesetzlicher Auflagen, </a:t>
              </a:r>
              <a:r>
                <a:rPr lang="de-DE" sz="700" b="0" dirty="0" smtClean="0">
                  <a:latin typeface="+mn-lt"/>
                </a:rPr>
                <a:t>Reputationsverlust </a:t>
              </a:r>
              <a:r>
                <a:rPr lang="de-DE" sz="700" b="0" dirty="0">
                  <a:latin typeface="+mn-lt"/>
                </a:rPr>
                <a:t>etc.) können durch nachhaltigere </a:t>
              </a:r>
              <a:r>
                <a:rPr lang="de-DE" sz="700" b="0" dirty="0" smtClean="0">
                  <a:latin typeface="+mn-lt"/>
                </a:rPr>
                <a:t>Schlüssel-aktivitäten </a:t>
              </a:r>
              <a:r>
                <a:rPr lang="de-DE" sz="700" b="0" dirty="0">
                  <a:latin typeface="+mn-lt"/>
                </a:rPr>
                <a:t>vermieden werden?</a:t>
              </a:r>
            </a:p>
            <a:p>
              <a:pPr marL="85725" indent="-85725">
                <a:spcAft>
                  <a:spcPts val="300"/>
                </a:spcAft>
                <a:buFont typeface="Arial" panose="020B0604020202020204" pitchFamily="34" charset="0"/>
                <a:buChar char="•"/>
              </a:pPr>
              <a:endParaRPr lang="de-DE" sz="700" b="0" dirty="0">
                <a:latin typeface="+mn-lt"/>
              </a:endParaRPr>
            </a:p>
          </p:txBody>
        </p:sp>
        <p:sp>
          <p:nvSpPr>
            <p:cNvPr id="39" name="Rechteck 38"/>
            <p:cNvSpPr/>
            <p:nvPr/>
          </p:nvSpPr>
          <p:spPr>
            <a:xfrm>
              <a:off x="3188230" y="3903553"/>
              <a:ext cx="1812825" cy="1000274"/>
            </a:xfrm>
            <a:prstGeom prst="rect">
              <a:avLst/>
            </a:prstGeom>
          </p:spPr>
          <p:txBody>
            <a:bodyPr wrap="square">
              <a:spAutoFit/>
            </a:bodyPr>
            <a:lstStyle/>
            <a:p>
              <a:pPr marL="85725" indent="-85725">
                <a:spcAft>
                  <a:spcPts val="300"/>
                </a:spcAft>
                <a:buFont typeface="Arial" panose="020B0604020202020204" pitchFamily="34" charset="0"/>
                <a:buChar char="•"/>
              </a:pPr>
              <a:r>
                <a:rPr lang="de-DE" sz="600" b="0" dirty="0">
                  <a:latin typeface="+mn-lt"/>
                </a:rPr>
                <a:t>Sind im Gründungsteam bereits Ressourcen und Fähigkeiten sind zur Einhaltung der definierten Nachhaltigkeitsanforderungen vorhanden oder </a:t>
              </a:r>
              <a:r>
                <a:rPr lang="de-DE" sz="600" b="0" dirty="0" smtClean="0">
                  <a:latin typeface="+mn-lt"/>
                </a:rPr>
                <a:t/>
              </a:r>
              <a:br>
                <a:rPr lang="de-DE" sz="600" b="0" dirty="0" smtClean="0">
                  <a:latin typeface="+mn-lt"/>
                </a:rPr>
              </a:br>
              <a:r>
                <a:rPr lang="de-DE" sz="600" b="0" dirty="0" smtClean="0">
                  <a:latin typeface="+mn-lt"/>
                </a:rPr>
                <a:t>braucht </a:t>
              </a:r>
              <a:r>
                <a:rPr lang="de-DE" sz="600" b="0" dirty="0">
                  <a:latin typeface="+mn-lt"/>
                </a:rPr>
                <a:t>das Team dazu externe Unterstützung</a:t>
              </a:r>
              <a:r>
                <a:rPr lang="de-DE" sz="600" b="0" dirty="0" smtClean="0">
                  <a:latin typeface="+mn-lt"/>
                </a:rPr>
                <a:t>?</a:t>
              </a:r>
              <a:endParaRPr lang="de-DE" sz="600" b="0" dirty="0">
                <a:latin typeface="+mn-lt"/>
              </a:endParaRPr>
            </a:p>
            <a:p>
              <a:pPr marL="85725" indent="-85725">
                <a:spcAft>
                  <a:spcPts val="300"/>
                </a:spcAft>
                <a:buFont typeface="Arial" panose="020B0604020202020204" pitchFamily="34" charset="0"/>
                <a:buChar char="•"/>
              </a:pPr>
              <a:r>
                <a:rPr lang="de-DE" sz="600" b="0" dirty="0">
                  <a:latin typeface="+mn-lt"/>
                </a:rPr>
                <a:t>Falls umweltkritische </a:t>
              </a:r>
              <a:r>
                <a:rPr lang="de-DE" sz="600" b="0" dirty="0" smtClean="0">
                  <a:latin typeface="+mn-lt"/>
                </a:rPr>
                <a:t>Produktions-faktoren </a:t>
              </a:r>
              <a:r>
                <a:rPr lang="de-DE" sz="600" b="0" dirty="0">
                  <a:latin typeface="+mn-lt"/>
                </a:rPr>
                <a:t>zu den </a:t>
              </a:r>
              <a:r>
                <a:rPr lang="de-DE" sz="600" b="0" dirty="0" smtClean="0">
                  <a:latin typeface="+mn-lt"/>
                </a:rPr>
                <a:t>Schlüsselressourcen </a:t>
              </a:r>
              <a:r>
                <a:rPr lang="de-DE" sz="600" b="0" dirty="0">
                  <a:latin typeface="+mn-lt"/>
                </a:rPr>
                <a:t>gehören, wie kann der Einsatz minimiert oder eliminiert werden?</a:t>
              </a:r>
            </a:p>
            <a:p>
              <a:pPr marL="85725" indent="-85725">
                <a:buFont typeface="Arial" panose="020B0604020202020204" pitchFamily="34" charset="0"/>
                <a:buChar char="•"/>
              </a:pPr>
              <a:r>
                <a:rPr lang="de-DE" sz="600" b="0" dirty="0">
                  <a:latin typeface="+mn-lt"/>
                </a:rPr>
                <a:t>Findet das Kreislaufprinzip bei der Nutzung von Schlüsselressourcen Anwendung</a:t>
              </a:r>
              <a:r>
                <a:rPr lang="de-DE" sz="600" b="0" dirty="0" smtClean="0">
                  <a:latin typeface="+mn-lt"/>
                </a:rPr>
                <a:t>?</a:t>
              </a:r>
              <a:endParaRPr lang="de-DE" sz="600" dirty="0"/>
            </a:p>
          </p:txBody>
        </p:sp>
        <p:sp>
          <p:nvSpPr>
            <p:cNvPr id="40" name="Rechteck 39"/>
            <p:cNvSpPr/>
            <p:nvPr/>
          </p:nvSpPr>
          <p:spPr>
            <a:xfrm>
              <a:off x="5182205" y="2587481"/>
              <a:ext cx="1680693" cy="2262158"/>
            </a:xfrm>
            <a:prstGeom prst="rect">
              <a:avLst/>
            </a:prstGeom>
          </p:spPr>
          <p:txBody>
            <a:bodyPr wrap="square">
              <a:spAutoFit/>
            </a:bodyPr>
            <a:lstStyle/>
            <a:p>
              <a:pPr marL="85725" indent="-85725">
                <a:spcAft>
                  <a:spcPts val="300"/>
                </a:spcAft>
                <a:buFont typeface="Arial" panose="020B0604020202020204" pitchFamily="34" charset="0"/>
                <a:buChar char="•"/>
              </a:pPr>
              <a:r>
                <a:rPr lang="de-DE" sz="850" b="0" dirty="0">
                  <a:latin typeface="+mn-lt"/>
                </a:rPr>
                <a:t>Wie konkret ist Ihr Nutzenversprechen mit den Prinzipien der Nachhaltigkeit </a:t>
              </a:r>
              <a:r>
                <a:rPr lang="de-DE" sz="850" b="0" dirty="0" smtClean="0">
                  <a:latin typeface="+mn-lt"/>
                </a:rPr>
                <a:t>vereinbar</a:t>
              </a:r>
              <a:r>
                <a:rPr lang="de-DE" sz="850" b="0" dirty="0">
                  <a:latin typeface="+mn-lt"/>
                </a:rPr>
                <a:t>?</a:t>
              </a:r>
            </a:p>
            <a:p>
              <a:pPr marL="85725" indent="-85725">
                <a:spcAft>
                  <a:spcPts val="300"/>
                </a:spcAft>
                <a:buFont typeface="Arial" panose="020B0604020202020204" pitchFamily="34" charset="0"/>
                <a:buChar char="•"/>
              </a:pPr>
              <a:r>
                <a:rPr lang="de-DE" sz="850" b="0" dirty="0">
                  <a:latin typeface="+mn-lt"/>
                </a:rPr>
                <a:t>Beschreiben Sie die positiven Auswirkungen Ihres Angebots auf die Umwelt und Gesellschaft</a:t>
              </a:r>
              <a:r>
                <a:rPr lang="de-DE" sz="850" b="0" dirty="0" smtClean="0">
                  <a:latin typeface="+mn-lt"/>
                </a:rPr>
                <a:t>!</a:t>
              </a:r>
              <a:br>
                <a:rPr lang="de-DE" sz="850" b="0" dirty="0" smtClean="0">
                  <a:latin typeface="+mn-lt"/>
                </a:rPr>
              </a:br>
              <a:r>
                <a:rPr lang="de-DE" sz="850" b="0" dirty="0" smtClean="0">
                  <a:latin typeface="+mn-lt"/>
                </a:rPr>
                <a:t>Falls ein Nachhaltigkeitsprinzip verletzt wird, beschreiben Sie bitte welches. Wie können Sie die negativen Auswirkungen kompensieren?  </a:t>
              </a:r>
            </a:p>
            <a:p>
              <a:pPr marL="85725" indent="-85725">
                <a:spcAft>
                  <a:spcPts val="300"/>
                </a:spcAft>
                <a:buFont typeface="Arial" panose="020B0604020202020204" pitchFamily="34" charset="0"/>
                <a:buChar char="•"/>
              </a:pPr>
              <a:r>
                <a:rPr lang="de-DE" sz="850" b="0" dirty="0" smtClean="0">
                  <a:latin typeface="+mn-lt"/>
                </a:rPr>
                <a:t>Wie </a:t>
              </a:r>
              <a:r>
                <a:rPr lang="de-DE" sz="850" b="0" dirty="0">
                  <a:latin typeface="+mn-lt"/>
                </a:rPr>
                <a:t>kann der Kundennutzen durch Nachhaltigkeit erhöht werden?</a:t>
              </a:r>
            </a:p>
          </p:txBody>
        </p:sp>
        <p:sp>
          <p:nvSpPr>
            <p:cNvPr id="41" name="Rechteck 40"/>
            <p:cNvSpPr/>
            <p:nvPr/>
          </p:nvSpPr>
          <p:spPr>
            <a:xfrm>
              <a:off x="7163750" y="2587481"/>
              <a:ext cx="1618773" cy="2262158"/>
            </a:xfrm>
            <a:prstGeom prst="rect">
              <a:avLst/>
            </a:prstGeom>
          </p:spPr>
          <p:txBody>
            <a:bodyPr wrap="square">
              <a:spAutoFit/>
            </a:bodyPr>
            <a:lstStyle/>
            <a:p>
              <a:pPr marL="85725" indent="-85725">
                <a:spcAft>
                  <a:spcPts val="300"/>
                </a:spcAft>
                <a:buFont typeface="Arial" panose="020B0604020202020204" pitchFamily="34" charset="0"/>
                <a:buChar char="•"/>
              </a:pPr>
              <a:r>
                <a:rPr lang="de-DE" sz="850" b="0" dirty="0">
                  <a:latin typeface="+mn-lt"/>
                </a:rPr>
                <a:t>Welche Bedeutung hat Nachhaltigkeit für Ihre Kunden jetzt und voraussichtlich in der Zukunft?</a:t>
              </a:r>
            </a:p>
            <a:p>
              <a:pPr marL="85725" indent="-85725">
                <a:spcAft>
                  <a:spcPts val="300"/>
                </a:spcAft>
                <a:buFont typeface="Arial" panose="020B0604020202020204" pitchFamily="34" charset="0"/>
                <a:buChar char="•"/>
              </a:pPr>
              <a:r>
                <a:rPr lang="de-DE" sz="850" b="0" dirty="0">
                  <a:latin typeface="+mn-lt"/>
                </a:rPr>
                <a:t>Falls für Ihr Geschäftsmodell Nachhaltigkeit bislang wenig Bedeutung hat: Können zusätzliche Kunden durch eine nachhaltige Ausrichtung Ihrer Geschäftsidee erreicht werden und so neue grüne Märkte erschlossen werden?</a:t>
              </a:r>
            </a:p>
            <a:p>
              <a:pPr marL="85725" indent="-85725">
                <a:spcAft>
                  <a:spcPts val="300"/>
                </a:spcAft>
                <a:buFont typeface="Arial" panose="020B0604020202020204" pitchFamily="34" charset="0"/>
                <a:buChar char="•"/>
              </a:pPr>
              <a:r>
                <a:rPr lang="de-DE" sz="850" b="0" dirty="0">
                  <a:latin typeface="+mn-lt"/>
                </a:rPr>
                <a:t>Wie lassen sich nachhaltige Aspekte des Geschäftsmodells vorteilhaft kommunizieren?</a:t>
              </a:r>
            </a:p>
          </p:txBody>
        </p:sp>
        <p:sp>
          <p:nvSpPr>
            <p:cNvPr id="42" name="Rechteck 41"/>
            <p:cNvSpPr/>
            <p:nvPr/>
          </p:nvSpPr>
          <p:spPr>
            <a:xfrm>
              <a:off x="8905836" y="2373589"/>
              <a:ext cx="1602825" cy="1208023"/>
            </a:xfrm>
            <a:prstGeom prst="rect">
              <a:avLst/>
            </a:prstGeom>
            <a:noFill/>
          </p:spPr>
          <p:txBody>
            <a:bodyPr wrap="square">
              <a:spAutoFit/>
            </a:bodyPr>
            <a:lstStyle/>
            <a:p>
              <a:pPr marL="85725" indent="-85725">
                <a:spcAft>
                  <a:spcPts val="300"/>
                </a:spcAft>
                <a:buFont typeface="Arial" panose="020B0604020202020204" pitchFamily="34" charset="0"/>
                <a:buChar char="•"/>
              </a:pPr>
              <a:r>
                <a:rPr lang="de-DE" sz="700" b="0" dirty="0">
                  <a:latin typeface="+mn-lt"/>
                </a:rPr>
                <a:t>Welche Rolle spielt Nachhaltigkeit auf dem relevanten Markt des Gründungsvorhabens?</a:t>
              </a:r>
            </a:p>
            <a:p>
              <a:pPr marL="85725" indent="-85725">
                <a:spcAft>
                  <a:spcPts val="300"/>
                </a:spcAft>
                <a:buFont typeface="Arial" panose="020B0604020202020204" pitchFamily="34" charset="0"/>
                <a:buChar char="•"/>
              </a:pPr>
              <a:r>
                <a:rPr lang="de-DE" sz="700" b="0" dirty="0">
                  <a:latin typeface="+mn-lt"/>
                </a:rPr>
                <a:t>Welcher Wettbewerbsvorteil könnte durch die </a:t>
              </a:r>
              <a:r>
                <a:rPr lang="de-DE" sz="700" b="0" dirty="0" smtClean="0">
                  <a:latin typeface="+mn-lt"/>
                </a:rPr>
                <a:t>zusätzliche Berücksichtigung </a:t>
              </a:r>
              <a:r>
                <a:rPr lang="de-DE" sz="700" b="0" dirty="0">
                  <a:latin typeface="+mn-lt"/>
                </a:rPr>
                <a:t>einzelner Nachhaltigkeitsprinzipien </a:t>
              </a:r>
              <a:r>
                <a:rPr lang="de-DE" sz="700" b="0" dirty="0" smtClean="0">
                  <a:latin typeface="+mn-lt"/>
                </a:rPr>
                <a:t>(s. dazu </a:t>
              </a:r>
              <a:r>
                <a:rPr lang="de-DE" sz="700" b="0" dirty="0">
                  <a:latin typeface="+mn-lt"/>
                </a:rPr>
                <a:t>unter Erläuterungen) </a:t>
              </a:r>
              <a:r>
                <a:rPr lang="de-DE" sz="700" b="0" dirty="0" smtClean="0">
                  <a:latin typeface="+mn-lt"/>
                </a:rPr>
                <a:t>erreicht werden</a:t>
              </a:r>
              <a:r>
                <a:rPr lang="de-DE" sz="700" b="0" dirty="0">
                  <a:latin typeface="+mn-lt"/>
                </a:rPr>
                <a:t>? </a:t>
              </a:r>
              <a:r>
                <a:rPr lang="de-DE" sz="700" b="0" dirty="0" smtClean="0">
                  <a:latin typeface="+mn-lt"/>
                </a:rPr>
                <a:t>Ist </a:t>
              </a:r>
              <a:r>
                <a:rPr lang="de-DE" sz="700" b="0" dirty="0">
                  <a:latin typeface="+mn-lt"/>
                </a:rPr>
                <a:t>dieser Vorteil lang anhaltend</a:t>
              </a:r>
              <a:r>
                <a:rPr lang="de-DE" sz="700" b="0" dirty="0" smtClean="0">
                  <a:latin typeface="+mn-lt"/>
                </a:rPr>
                <a:t>?</a:t>
              </a:r>
              <a:endParaRPr lang="de-DE" dirty="0"/>
            </a:p>
          </p:txBody>
        </p:sp>
        <p:sp>
          <p:nvSpPr>
            <p:cNvPr id="47" name="Rechteck 46"/>
            <p:cNvSpPr/>
            <p:nvPr/>
          </p:nvSpPr>
          <p:spPr>
            <a:xfrm>
              <a:off x="8843504" y="3865127"/>
              <a:ext cx="1746923" cy="1031051"/>
            </a:xfrm>
            <a:prstGeom prst="rect">
              <a:avLst/>
            </a:prstGeom>
            <a:noFill/>
          </p:spPr>
          <p:txBody>
            <a:bodyPr wrap="square">
              <a:spAutoFit/>
            </a:bodyPr>
            <a:lstStyle/>
            <a:p>
              <a:pPr marL="85725" indent="-85725">
                <a:spcAft>
                  <a:spcPts val="300"/>
                </a:spcAft>
                <a:buFont typeface="Arial" panose="020B0604020202020204" pitchFamily="34" charset="0"/>
                <a:buChar char="•"/>
              </a:pPr>
              <a:r>
                <a:rPr lang="de-DE" sz="700" b="0" dirty="0">
                  <a:latin typeface="+mn-lt"/>
                </a:rPr>
                <a:t>Wer sind weitere (neben Kunden und Schlüsselpartner) </a:t>
              </a:r>
              <a:r>
                <a:rPr lang="de-DE" sz="700" b="0" dirty="0" smtClean="0">
                  <a:latin typeface="+mn-lt"/>
                </a:rPr>
                <a:t>erfolgsrelevante Stakeholder </a:t>
              </a:r>
              <a:r>
                <a:rPr lang="de-DE" sz="700" b="0" dirty="0">
                  <a:latin typeface="+mn-lt"/>
                </a:rPr>
                <a:t>für Ihr Geschäftsmodell</a:t>
              </a:r>
              <a:r>
                <a:rPr lang="de-DE" sz="700" b="0" dirty="0" smtClean="0">
                  <a:latin typeface="+mn-lt"/>
                </a:rPr>
                <a:t>?</a:t>
              </a:r>
            </a:p>
            <a:p>
              <a:pPr marL="85725" indent="-85725">
                <a:spcAft>
                  <a:spcPts val="300"/>
                </a:spcAft>
                <a:buFont typeface="Arial" panose="020B0604020202020204" pitchFamily="34" charset="0"/>
                <a:buChar char="•"/>
              </a:pPr>
              <a:r>
                <a:rPr lang="de-DE" sz="700" b="0" dirty="0">
                  <a:latin typeface="+mn-lt"/>
                </a:rPr>
                <a:t>Wie ist deren Einflussmacht auf das Unternehmen? Sind diese dem </a:t>
              </a:r>
              <a:r>
                <a:rPr lang="de-DE" sz="700" b="0" dirty="0" smtClean="0">
                  <a:latin typeface="+mn-lt"/>
                </a:rPr>
                <a:t>Unternehmen und </a:t>
              </a:r>
              <a:r>
                <a:rPr lang="de-DE" sz="700" b="0" dirty="0">
                  <a:latin typeface="+mn-lt"/>
                </a:rPr>
                <a:t>der Geschäftsidee positiv, negativ oder neutral bestimmt</a:t>
              </a:r>
              <a:r>
                <a:rPr lang="de-DE" sz="700" b="0" dirty="0" smtClean="0">
                  <a:latin typeface="+mn-lt"/>
                </a:rPr>
                <a:t>?</a:t>
              </a:r>
            </a:p>
            <a:p>
              <a:pPr marL="85725" indent="-85725">
                <a:spcAft>
                  <a:spcPts val="300"/>
                </a:spcAft>
                <a:buFont typeface="Arial" panose="020B0604020202020204" pitchFamily="34" charset="0"/>
                <a:buChar char="•"/>
              </a:pPr>
              <a:r>
                <a:rPr lang="de-DE" sz="700" b="0" dirty="0" smtClean="0">
                  <a:latin typeface="+mn-lt"/>
                </a:rPr>
                <a:t>usw.</a:t>
              </a:r>
              <a:endParaRPr lang="de-DE" sz="700" b="0" dirty="0">
                <a:latin typeface="+mn-lt"/>
              </a:endParaRPr>
            </a:p>
          </p:txBody>
        </p:sp>
        <p:sp>
          <p:nvSpPr>
            <p:cNvPr id="53" name="Rechteck 52"/>
            <p:cNvSpPr/>
            <p:nvPr/>
          </p:nvSpPr>
          <p:spPr>
            <a:xfrm>
              <a:off x="1467039" y="5665805"/>
              <a:ext cx="4371785" cy="461665"/>
            </a:xfrm>
            <a:prstGeom prst="rect">
              <a:avLst/>
            </a:prstGeom>
          </p:spPr>
          <p:txBody>
            <a:bodyPr wrap="square">
              <a:spAutoFit/>
            </a:bodyPr>
            <a:lstStyle/>
            <a:p>
              <a:pPr marL="85725" indent="-85725">
                <a:buFont typeface="Arial" panose="020B0604020202020204" pitchFamily="34" charset="0"/>
                <a:buChar char="•"/>
              </a:pPr>
              <a:r>
                <a:rPr lang="de-DE" sz="800" b="0" dirty="0">
                  <a:latin typeface="+mn-lt"/>
                </a:rPr>
                <a:t>Können Kosten durch Einsparungen im Ressourcenverbrauch gesenkt werden?</a:t>
              </a:r>
            </a:p>
            <a:p>
              <a:pPr marL="85725" indent="-85725">
                <a:buFont typeface="Arial" panose="020B0604020202020204" pitchFamily="34" charset="0"/>
                <a:buChar char="•"/>
              </a:pPr>
              <a:r>
                <a:rPr lang="de-DE" sz="800" b="0" dirty="0">
                  <a:latin typeface="+mn-lt"/>
                </a:rPr>
                <a:t>Können zukünftig zusätzliche Kosten entstehen, wenn nicht nachhaltig gehandelt wird?</a:t>
              </a:r>
            </a:p>
            <a:p>
              <a:pPr marL="85725" indent="-85725">
                <a:buFont typeface="Arial" panose="020B0604020202020204" pitchFamily="34" charset="0"/>
                <a:buChar char="•"/>
              </a:pPr>
              <a:r>
                <a:rPr lang="de-DE" sz="800" b="0" dirty="0">
                  <a:latin typeface="+mn-lt"/>
                </a:rPr>
                <a:t>Fallen zusätzliche Kosten für die Berücksichtigung von Nachhaltigkeitsaspekten an?</a:t>
              </a:r>
            </a:p>
          </p:txBody>
        </p:sp>
        <p:sp>
          <p:nvSpPr>
            <p:cNvPr id="54" name="Rechteck 53"/>
            <p:cNvSpPr/>
            <p:nvPr/>
          </p:nvSpPr>
          <p:spPr>
            <a:xfrm>
              <a:off x="6134100" y="5696068"/>
              <a:ext cx="4456327" cy="415498"/>
            </a:xfrm>
            <a:prstGeom prst="rect">
              <a:avLst/>
            </a:prstGeom>
          </p:spPr>
          <p:txBody>
            <a:bodyPr wrap="square">
              <a:spAutoFit/>
            </a:bodyPr>
            <a:lstStyle/>
            <a:p>
              <a:pPr marL="85725" indent="-85725">
                <a:buFont typeface="Arial" panose="020B0604020202020204" pitchFamily="34" charset="0"/>
                <a:buChar char="•"/>
              </a:pPr>
              <a:r>
                <a:rPr lang="de-DE" sz="700" b="0" dirty="0">
                  <a:latin typeface="+mn-lt"/>
                </a:rPr>
                <a:t>Wird Ihr Geschäftsmodell durch eine nachhaltige Ausrichtung attraktiver für Geldgeber? </a:t>
              </a:r>
              <a:r>
                <a:rPr lang="de-DE" sz="700" b="0" dirty="0" smtClean="0">
                  <a:latin typeface="+mn-lt"/>
                </a:rPr>
                <a:t>Wenn </a:t>
              </a:r>
              <a:r>
                <a:rPr lang="de-DE" sz="700" b="0" dirty="0">
                  <a:latin typeface="+mn-lt"/>
                </a:rPr>
                <a:t>ja, für welche?</a:t>
              </a:r>
            </a:p>
            <a:p>
              <a:pPr marL="85725" indent="-85725">
                <a:buFont typeface="Arial" panose="020B0604020202020204" pitchFamily="34" charset="0"/>
                <a:buChar char="•"/>
              </a:pPr>
              <a:r>
                <a:rPr lang="de-DE" sz="700" b="0" dirty="0">
                  <a:latin typeface="+mn-lt"/>
                </a:rPr>
                <a:t>Ermöglicht die Ausrichtung des Geschäftsmodells auf Nachhaltigkeit einen verbesserten Zugang zu </a:t>
              </a:r>
              <a:r>
                <a:rPr lang="de-DE" sz="700" b="0" dirty="0" smtClean="0">
                  <a:latin typeface="+mn-lt"/>
                </a:rPr>
                <a:t/>
              </a:r>
              <a:br>
                <a:rPr lang="de-DE" sz="700" b="0" dirty="0" smtClean="0">
                  <a:latin typeface="+mn-lt"/>
                </a:rPr>
              </a:br>
              <a:r>
                <a:rPr lang="de-DE" sz="700" b="0" dirty="0" smtClean="0">
                  <a:latin typeface="+mn-lt"/>
                </a:rPr>
                <a:t>Erlösquellen?</a:t>
              </a:r>
              <a:endParaRPr lang="de-DE" sz="700" b="0" dirty="0">
                <a:latin typeface="+mn-lt"/>
              </a:endParaRPr>
            </a:p>
          </p:txBody>
        </p:sp>
        <p:pic>
          <p:nvPicPr>
            <p:cNvPr id="55" name="Grafik 54"/>
            <p:cNvPicPr>
              <a:picLocks noChangeAspect="1"/>
            </p:cNvPicPr>
            <p:nvPr/>
          </p:nvPicPr>
          <p:blipFill rotWithShape="1">
            <a:blip r:embed="rId2">
              <a:extLst>
                <a:ext uri="{28A0092B-C50C-407E-A947-70E740481C1C}">
                  <a14:useLocalDpi xmlns:a14="http://schemas.microsoft.com/office/drawing/2010/main" val="0"/>
                </a:ext>
              </a:extLst>
            </a:blip>
            <a:srcRect l="64227" t="82804" r="32324" b="12248"/>
            <a:stretch/>
          </p:blipFill>
          <p:spPr>
            <a:xfrm>
              <a:off x="10286552" y="5401767"/>
              <a:ext cx="263499" cy="198825"/>
            </a:xfrm>
            <a:prstGeom prst="rect">
              <a:avLst/>
            </a:prstGeom>
          </p:spPr>
        </p:pic>
        <p:pic>
          <p:nvPicPr>
            <p:cNvPr id="58" name="Grafik 57"/>
            <p:cNvPicPr>
              <a:picLocks noChangeAspect="1"/>
            </p:cNvPicPr>
            <p:nvPr/>
          </p:nvPicPr>
          <p:blipFill rotWithShape="1">
            <a:blip r:embed="rId2">
              <a:extLst>
                <a:ext uri="{28A0092B-C50C-407E-A947-70E740481C1C}">
                  <a14:useLocalDpi xmlns:a14="http://schemas.microsoft.com/office/drawing/2010/main" val="0"/>
                </a:ext>
              </a:extLst>
            </a:blip>
            <a:srcRect l="16435" t="82646" r="80116" b="12406"/>
            <a:stretch/>
          </p:blipFill>
          <p:spPr>
            <a:xfrm>
              <a:off x="5575325" y="5390105"/>
              <a:ext cx="263499" cy="198825"/>
            </a:xfrm>
            <a:prstGeom prst="rect">
              <a:avLst/>
            </a:prstGeom>
          </p:spPr>
        </p:pic>
      </p:grpSp>
    </p:spTree>
    <p:extLst>
      <p:ext uri="{BB962C8B-B14F-4D97-AF65-F5344CB8AC3E}">
        <p14:creationId xmlns:p14="http://schemas.microsoft.com/office/powerpoint/2010/main" val="2722948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das Intro zum </a:t>
            </a:r>
            <a:r>
              <a:rPr lang="de-DE" sz="2400" dirty="0" smtClean="0"/>
              <a:t>Workshop</a:t>
            </a:r>
            <a:br>
              <a:rPr lang="de-DE" sz="2400" dirty="0" smtClean="0"/>
            </a:br>
            <a:r>
              <a:rPr lang="de-DE" sz="2400" dirty="0" smtClean="0"/>
              <a:t>Pitch</a:t>
            </a:r>
            <a:endParaRPr lang="de-DE" sz="24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1025" b="4012"/>
          <a:stretch/>
        </p:blipFill>
        <p:spPr>
          <a:xfrm>
            <a:off x="0" y="-6731"/>
            <a:ext cx="12192000" cy="6864731"/>
          </a:xfrm>
          <a:prstGeom prst="rect">
            <a:avLst/>
          </a:prstGeom>
          <a:ln>
            <a:solidFill>
              <a:schemeClr val="bg1">
                <a:lumMod val="75000"/>
              </a:schemeClr>
            </a:solidFill>
          </a:ln>
        </p:spPr>
      </p:pic>
      <p:sp>
        <p:nvSpPr>
          <p:cNvPr id="12" name="Textfeld 11"/>
          <p:cNvSpPr txBox="1"/>
          <p:nvPr/>
        </p:nvSpPr>
        <p:spPr>
          <a:xfrm>
            <a:off x="1867856" y="347162"/>
            <a:ext cx="8456289" cy="1200329"/>
          </a:xfrm>
          <a:prstGeom prst="rect">
            <a:avLst/>
          </a:prstGeom>
          <a:noFill/>
        </p:spPr>
        <p:txBody>
          <a:bodyPr wrap="none" rtlCol="0">
            <a:spAutoFit/>
          </a:bodyPr>
          <a:lstStyle/>
          <a:p>
            <a:pPr algn="l"/>
            <a:r>
              <a:rPr lang="de-DE" sz="7200" dirty="0" smtClean="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KURZE VORSTELLUNG</a:t>
            </a:r>
            <a:endParaRPr lang="de-DE" sz="7200" dirty="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3" name="Gruppieren 2"/>
          <p:cNvGrpSpPr/>
          <p:nvPr/>
        </p:nvGrpSpPr>
        <p:grpSpPr>
          <a:xfrm>
            <a:off x="2043835" y="4916394"/>
            <a:ext cx="8104330" cy="1431880"/>
            <a:chOff x="2219815" y="4916394"/>
            <a:chExt cx="8104330" cy="1431880"/>
          </a:xfrm>
        </p:grpSpPr>
        <p:sp>
          <p:nvSpPr>
            <p:cNvPr id="9" name="Rechteck 8"/>
            <p:cNvSpPr/>
            <p:nvPr/>
          </p:nvSpPr>
          <p:spPr bwMode="auto">
            <a:xfrm>
              <a:off x="4387675"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21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Vision</a:t>
              </a:r>
              <a:r>
                <a:rPr kumimoji="0" lang="de-DE" sz="2100"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&amp; Mission</a:t>
              </a:r>
              <a:endParaRPr kumimoji="0" lang="de-DE"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Rechteck 9"/>
            <p:cNvSpPr/>
            <p:nvPr/>
          </p:nvSpPr>
          <p:spPr bwMode="auto">
            <a:xfrm>
              <a:off x="6550258"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Nutzen-versprechen</a:t>
              </a:r>
              <a:endParaRPr lang="de-DE" sz="2100" dirty="0">
                <a:solidFill>
                  <a:srgbClr val="000000"/>
                </a:solidFill>
                <a:latin typeface="Calibri" panose="020F0502020204030204" pitchFamily="34" charset="0"/>
                <a:cs typeface="Calibri" panose="020F0502020204030204" pitchFamily="34" charset="0"/>
              </a:endParaRPr>
            </a:p>
          </p:txBody>
        </p:sp>
        <p:sp>
          <p:nvSpPr>
            <p:cNvPr id="11" name="Rechteck 10"/>
            <p:cNvSpPr/>
            <p:nvPr/>
          </p:nvSpPr>
          <p:spPr bwMode="auto">
            <a:xfrm>
              <a:off x="8718118"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Nachhaltig-</a:t>
              </a:r>
              <a:br>
                <a:rPr lang="de-DE" sz="2100" dirty="0" smtClean="0">
                  <a:solidFill>
                    <a:srgbClr val="000000"/>
                  </a:solidFill>
                  <a:latin typeface="Calibri" panose="020F0502020204030204" pitchFamily="34" charset="0"/>
                  <a:cs typeface="Calibri" panose="020F0502020204030204" pitchFamily="34" charset="0"/>
                </a:rPr>
              </a:br>
              <a:r>
                <a:rPr lang="de-DE" sz="2100" dirty="0" smtClean="0">
                  <a:solidFill>
                    <a:srgbClr val="000000"/>
                  </a:solidFill>
                  <a:latin typeface="Calibri" panose="020F0502020204030204" pitchFamily="34" charset="0"/>
                  <a:cs typeface="Calibri" panose="020F0502020204030204" pitchFamily="34" charset="0"/>
                </a:rPr>
                <a:t>keit</a:t>
              </a:r>
              <a:endParaRPr lang="de-DE" sz="2100" dirty="0">
                <a:solidFill>
                  <a:srgbClr val="000000"/>
                </a:solidFill>
                <a:latin typeface="Calibri" panose="020F0502020204030204" pitchFamily="34" charset="0"/>
                <a:cs typeface="Calibri" panose="020F0502020204030204" pitchFamily="34" charset="0"/>
              </a:endParaRPr>
            </a:p>
          </p:txBody>
        </p:sp>
        <p:sp>
          <p:nvSpPr>
            <p:cNvPr id="13" name="Rechteck 12"/>
            <p:cNvSpPr/>
            <p:nvPr/>
          </p:nvSpPr>
          <p:spPr bwMode="auto">
            <a:xfrm>
              <a:off x="2219815"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21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Kurze Vorstellung</a:t>
              </a:r>
              <a:endParaRPr kumimoji="0" lang="de-DE"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56101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Borderstep Design Vorlage</Template>
  <TotalTime>0</TotalTime>
  <Words>5586</Words>
  <Application>Microsoft Office PowerPoint</Application>
  <PresentationFormat>Breitbild</PresentationFormat>
  <Paragraphs>717</Paragraphs>
  <Slides>55</Slides>
  <Notes>11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55</vt:i4>
      </vt:variant>
    </vt:vector>
  </HeadingPairs>
  <TitlesOfParts>
    <vt:vector size="65" baseType="lpstr">
      <vt:lpstr>MS PGothic</vt:lpstr>
      <vt:lpstr>MS PGothic</vt:lpstr>
      <vt:lpstr>Arial</vt:lpstr>
      <vt:lpstr>Calibri</vt:lpstr>
      <vt:lpstr>Courier New</vt:lpstr>
      <vt:lpstr>Times</vt:lpstr>
      <vt:lpstr>Times New Roman</vt:lpstr>
      <vt:lpstr>Wingdings</vt:lpstr>
      <vt:lpstr>Wingdings 2</vt:lpstr>
      <vt:lpstr>Borderstep Design Vorlage</vt:lpstr>
      <vt:lpstr>   Sustainable Value Proposition Designer  _____________________  Workshop zur Erarbeitung einer Sustainable Value Proposition  Digitalworkshop-Edition</vt:lpstr>
      <vt:lpstr>Design einer Sustainable Value Proposition </vt:lpstr>
      <vt:lpstr>Das Workshopkonzept als Agenda</vt:lpstr>
      <vt:lpstr>Sustainability Basics - Kurzvorstellung der Grundlagen</vt:lpstr>
      <vt:lpstr>Sustainability Basics - Kurzvorstellung der Grundlagen Ansätze zur nachhaltigen Entwicklung</vt:lpstr>
      <vt:lpstr>Sustainability Basics - Kurzvorstellung der Grundlagen Die Prinzipien nachhaltigen Wirtschaftens</vt:lpstr>
      <vt:lpstr>Sustainability Basics - Kurzvorstellung der Grundlagen Die Sustainable Development Goals (SDGs)</vt:lpstr>
      <vt:lpstr>Sustainability Basics - Kurzvorstellung der Grundlagen Sustainable Business Canvas (Nachhaltigkeitsperspektive)</vt:lpstr>
      <vt:lpstr>Sustainability Basics – das Intro zum Workshop Pitch</vt:lpstr>
      <vt:lpstr>Sustainable Value Proposition Design für Kunden oder andere Stakeholder</vt:lpstr>
      <vt:lpstr>Sustainability Basics - Kurzvorstellung der Grundlagen  Ein Beispiel anhand des Unternehmens Weleda</vt:lpstr>
      <vt:lpstr>Stakeholder mapping  Stakeholderübersicht und Priorisierung Stakeholderbeziehung zu nachhaltigkeit Stakeholderpfad A Kunden Canvas Stakeholderpfad b Stakeholder Canvas</vt:lpstr>
      <vt:lpstr>Stakeholder Mapping Die Definition Ihres Stakeholders in vier Schritten</vt:lpstr>
      <vt:lpstr>Stakeholder Mapping Priorisierung der Stakeholder nach Einfluss und zeitlicher Dringlichkeit</vt:lpstr>
      <vt:lpstr>Stakeholder Mapping Stakeholder und ihre Beziehung zur ökologischen und gesellschaftlichen Nachhaltigkeit</vt:lpstr>
      <vt:lpstr>Erstellen eines ersten Sustainable Value Proposition Statements nach aktuellem Wissensstand</vt:lpstr>
      <vt:lpstr>Stakeholder Mapping: Auswahl zwischen Kunden und Stakeholder Canvas</vt:lpstr>
      <vt:lpstr>Stakeholder Mapping Pfad A: Der Kunde   Kunden-Aufgaben</vt:lpstr>
      <vt:lpstr>Stakeholder Mapping Pfad B: Der Stakeholder Stakeholder-Aufgaben</vt:lpstr>
      <vt:lpstr>Stakeholder Mapping Pfad A: Der Kunde   Kunden-Gewinne</vt:lpstr>
      <vt:lpstr>Stakeholder Mapping Pfad B: Der Stakeholder Stakeholder-Gewinne</vt:lpstr>
      <vt:lpstr>Stakeholder Mapping Pfad A: Der Kunde   Kunden-Problempunkte</vt:lpstr>
      <vt:lpstr>Stakeholder Mapping Pfad B: Der Stakeholder Stakeholder-Problempunkte</vt:lpstr>
      <vt:lpstr>Stakeholder Mapping Pfad A: Der Kunde   Substitut</vt:lpstr>
      <vt:lpstr>Stakeholder Mapping Pfad A: Der Kunde  Vorlage Canvas</vt:lpstr>
      <vt:lpstr>Stakeholder Mapping Pfad B: Der Stakeholder Vorlage Canvas</vt:lpstr>
      <vt:lpstr>Value Mapping Value Map Canvas Sustainable Value proposition statement  </vt:lpstr>
      <vt:lpstr>Value Mapping  Value Map Canvas</vt:lpstr>
      <vt:lpstr>Value Mapping Ihre Produkte und Services für Kunden</vt:lpstr>
      <vt:lpstr>Value Mapping Ihre Produkte und Services für andere Stakeholder</vt:lpstr>
      <vt:lpstr>Value Mapping Ihre Gewinnerzeuger</vt:lpstr>
      <vt:lpstr>Value Mapping Ihre Problemlöser</vt:lpstr>
      <vt:lpstr>Value Mapping  Vorlage Canvas</vt:lpstr>
      <vt:lpstr>Finales Sustainable Value Proposition Statement</vt:lpstr>
      <vt:lpstr>Finaler Pitch kurze Vorstellung der Kernerkenntnisse des Workshops </vt:lpstr>
      <vt:lpstr>Sustainability Basics – das Intro zum Workshop Pitch</vt:lpstr>
      <vt:lpstr>Ihre Schritt-für-Schritt-Checkliste zur Erstellung Ihrer Sustainable Value Proposition</vt:lpstr>
      <vt:lpstr>Die Vorteile einer Sustainable Value Proposition</vt:lpstr>
      <vt:lpstr>Alle Nachhaltigkeitsfragen noch einmal im Überblick (1/2)</vt:lpstr>
      <vt:lpstr>Alle Nachhaltigkeitsfragen noch einmal im Überblick (2/2)</vt:lpstr>
      <vt:lpstr>Verwendete Literatur und Abbildungen</vt:lpstr>
      <vt:lpstr>PowerPoint-Präsentation</vt:lpstr>
      <vt:lpstr>PowerPoint-Präsentation</vt:lpstr>
      <vt:lpstr>Ihre möglichen nächsten Schritte im Anschluss des Workshops</vt:lpstr>
      <vt:lpstr>Das Value Mapping Tool sowie das Kano-Modell für Kundenzufriedenheit &amp; Nachhaltigkeit</vt:lpstr>
      <vt:lpstr>Instrument Nr. 1: Value Mapping Tool für Ihre Wertschöpfung</vt:lpstr>
      <vt:lpstr>Instrument Nr. 1: Value Mapping Tool für Ihre Wertschöpfung</vt:lpstr>
      <vt:lpstr>Instrument Nr. 1: Value Mapping Tool für Ihre Wertschöpfung</vt:lpstr>
      <vt:lpstr>Instrument Nr. 1: Value Mapping Tool für Ihre Wertschöpfung</vt:lpstr>
      <vt:lpstr>Instrument Nr. 2: Kano-Modell der Kundenzufriedenheit und Nachhaltigkeit</vt:lpstr>
      <vt:lpstr>Instrument Nr. 2: Kano-Modell der Kundenzufriedenheit und Nachhaltigkeit</vt:lpstr>
      <vt:lpstr>Instrument Nr. 2: Kano-Modell der Kundenzufriedenheit und Nachhaltigkeit</vt:lpstr>
      <vt:lpstr>Instrument Nr. 2: Kano-Modell der Kundenzufriedenheit und Nachhaltigkeit</vt:lpstr>
      <vt:lpstr>Instrument Nr. 2: Kano-Modell der Kundenzufriedenheit und Nachhaltigkeit</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Value Propositions Sustainable Value Propositions</dc:title>
  <dc:creator>Ulrike Lehmann</dc:creator>
  <cp:lastModifiedBy>Christoph Zorn</cp:lastModifiedBy>
  <cp:revision>1031</cp:revision>
  <cp:lastPrinted>2021-06-28T10:28:41Z</cp:lastPrinted>
  <dcterms:created xsi:type="dcterms:W3CDTF">2020-09-17T13:14:20Z</dcterms:created>
  <dcterms:modified xsi:type="dcterms:W3CDTF">2021-07-19T16:20:17Z</dcterms:modified>
</cp:coreProperties>
</file>