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92" r:id="rId2"/>
    <p:sldId id="393" r:id="rId3"/>
    <p:sldId id="394" r:id="rId4"/>
    <p:sldId id="395" r:id="rId5"/>
    <p:sldId id="396" r:id="rId6"/>
    <p:sldId id="397" r:id="rId7"/>
    <p:sldId id="398" r:id="rId8"/>
    <p:sldId id="399" r:id="rId9"/>
    <p:sldId id="400" r:id="rId10"/>
    <p:sldId id="401" r:id="rId11"/>
    <p:sldId id="402" r:id="rId12"/>
    <p:sldId id="403" r:id="rId13"/>
    <p:sldId id="404" r:id="rId14"/>
  </p:sldIdLst>
  <p:sldSz cx="12192000" cy="6858000"/>
  <p:notesSz cx="6794500" cy="9906000"/>
  <p:defaultTex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205" userDrawn="1">
          <p15:clr>
            <a:srgbClr val="A4A3A4"/>
          </p15:clr>
        </p15:guide>
        <p15:guide id="2" pos="38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2CF"/>
    <a:srgbClr val="C4D44E"/>
    <a:srgbClr val="9BBE3D"/>
    <a:srgbClr val="FFFFFF"/>
    <a:srgbClr val="DDECF4"/>
    <a:srgbClr val="76B2D3"/>
    <a:srgbClr val="006600"/>
    <a:srgbClr val="008000"/>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2308" autoAdjust="0"/>
  </p:normalViewPr>
  <p:slideViewPr>
    <p:cSldViewPr snapToGrid="0">
      <p:cViewPr>
        <p:scale>
          <a:sx n="100" d="100"/>
          <a:sy n="100" d="100"/>
        </p:scale>
        <p:origin x="1098" y="366"/>
      </p:cViewPr>
      <p:guideLst>
        <p:guide orient="horz" pos="2205"/>
        <p:guide pos="3874"/>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6BF4816B-0D23-4C54-85A3-6E8A69B6B386}" type="datetimeFigureOut">
              <a:rPr lang="de-DE" smtClean="0"/>
              <a:t>19.07.2021</a:t>
            </a:fld>
            <a:endParaRPr lang="de-DE"/>
          </a:p>
        </p:txBody>
      </p:sp>
      <p:sp>
        <p:nvSpPr>
          <p:cNvPr id="4" name="Fußzeilenplatzhalt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1E8435C8-9ECB-48C0-9329-7150E7F61225}" type="slidenum">
              <a:rPr lang="de-DE" smtClean="0"/>
              <a:t>‹Nr.›</a:t>
            </a:fld>
            <a:endParaRPr lang="de-DE"/>
          </a:p>
        </p:txBody>
      </p:sp>
    </p:spTree>
    <p:extLst>
      <p:ext uri="{BB962C8B-B14F-4D97-AF65-F5344CB8AC3E}">
        <p14:creationId xmlns:p14="http://schemas.microsoft.com/office/powerpoint/2010/main" val="3287008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73BEED39-B5A2-41C1-BABD-C9D89C939C76}" type="datetimeFigureOut">
              <a:rPr lang="de-DE" smtClean="0"/>
              <a:t>19.07.2021</a:t>
            </a:fld>
            <a:endParaRPr lang="de-DE"/>
          </a:p>
        </p:txBody>
      </p:sp>
      <p:sp>
        <p:nvSpPr>
          <p:cNvPr id="4" name="Folienbildplatzhalt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5E8FBB82-D9A9-4680-A7DB-F2034C9839E4}" type="slidenum">
              <a:rPr lang="de-DE" smtClean="0"/>
              <a:t>‹Nr.›</a:t>
            </a:fld>
            <a:endParaRPr lang="de-DE"/>
          </a:p>
        </p:txBody>
      </p:sp>
    </p:spTree>
    <p:extLst>
      <p:ext uri="{BB962C8B-B14F-4D97-AF65-F5344CB8AC3E}">
        <p14:creationId xmlns:p14="http://schemas.microsoft.com/office/powerpoint/2010/main" val="403118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3</a:t>
            </a:fld>
            <a:endParaRPr lang="de-DE"/>
          </a:p>
        </p:txBody>
      </p:sp>
    </p:spTree>
    <p:extLst>
      <p:ext uri="{BB962C8B-B14F-4D97-AF65-F5344CB8AC3E}">
        <p14:creationId xmlns:p14="http://schemas.microsoft.com/office/powerpoint/2010/main" val="315708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10</a:t>
            </a:fld>
            <a:endParaRPr lang="de-DE"/>
          </a:p>
        </p:txBody>
      </p:sp>
    </p:spTree>
    <p:extLst>
      <p:ext uri="{BB962C8B-B14F-4D97-AF65-F5344CB8AC3E}">
        <p14:creationId xmlns:p14="http://schemas.microsoft.com/office/powerpoint/2010/main" val="51980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11</a:t>
            </a:fld>
            <a:endParaRPr lang="de-DE"/>
          </a:p>
        </p:txBody>
      </p:sp>
    </p:spTree>
    <p:extLst>
      <p:ext uri="{BB962C8B-B14F-4D97-AF65-F5344CB8AC3E}">
        <p14:creationId xmlns:p14="http://schemas.microsoft.com/office/powerpoint/2010/main" val="107028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12</a:t>
            </a:fld>
            <a:endParaRPr lang="de-DE"/>
          </a:p>
        </p:txBody>
      </p:sp>
    </p:spTree>
    <p:extLst>
      <p:ext uri="{BB962C8B-B14F-4D97-AF65-F5344CB8AC3E}">
        <p14:creationId xmlns:p14="http://schemas.microsoft.com/office/powerpoint/2010/main" val="2682254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Mastertitelformat bearbeiten</a:t>
            </a:r>
            <a:endParaRPr lang="de-DE"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
        <p:nvSpPr>
          <p:cNvPr id="4" name="Text Box 4"/>
          <p:cNvSpPr txBox="1">
            <a:spLocks noChangeArrowheads="1"/>
          </p:cNvSpPr>
          <p:nvPr userDrawn="1"/>
        </p:nvSpPr>
        <p:spPr bwMode="auto">
          <a:xfrm>
            <a:off x="454345" y="6391538"/>
            <a:ext cx="4491571" cy="26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1" dirty="0" smtClean="0"/>
              <a:t>Verfasser: </a:t>
            </a:r>
            <a:r>
              <a:rPr lang="de-DE" altLang="de-DE" sz="700" b="0" dirty="0" smtClean="0"/>
              <a:t>Zorn, C. &amp; Fichter, K. (2021).</a:t>
            </a:r>
            <a:r>
              <a:rPr lang="de-DE" altLang="de-DE" sz="700" b="0" baseline="0" dirty="0" smtClean="0"/>
              <a:t> Borderstep Institut, </a:t>
            </a:r>
            <a:r>
              <a:rPr lang="de-DE" altLang="de-DE" sz="700" b="0" dirty="0" smtClean="0"/>
              <a:t>Berlin</a:t>
            </a:r>
            <a:br>
              <a:rPr lang="de-DE" altLang="de-DE" sz="700" b="0" dirty="0" smtClean="0"/>
            </a:br>
            <a:r>
              <a:rPr lang="de-DE" altLang="de-DE" sz="700" b="0" dirty="0" smtClean="0"/>
              <a:t>Eigene</a:t>
            </a:r>
            <a:r>
              <a:rPr lang="de-DE" altLang="de-DE" sz="700" b="0" baseline="0" dirty="0" smtClean="0"/>
              <a:t> Weiterentwicklung von Osterwalder, A., </a:t>
            </a:r>
            <a:r>
              <a:rPr lang="de-DE" altLang="de-DE" sz="700" b="0" baseline="0" dirty="0" err="1" smtClean="0"/>
              <a:t>Pigneur</a:t>
            </a:r>
            <a:r>
              <a:rPr lang="de-DE" altLang="de-DE" sz="700" b="0" baseline="0" dirty="0" smtClean="0"/>
              <a:t>, Y., Bernarda, G., Smith, A. &amp; </a:t>
            </a:r>
            <a:r>
              <a:rPr lang="de-DE" altLang="de-DE" sz="700" b="0" baseline="0" dirty="0" err="1" smtClean="0"/>
              <a:t>Papadakos</a:t>
            </a:r>
            <a:r>
              <a:rPr lang="de-DE" altLang="de-DE" sz="700" b="0" baseline="0" dirty="0" smtClean="0"/>
              <a:t>, P. (2014)</a:t>
            </a:r>
            <a:endParaRPr lang="de-DE" altLang="de-DE" sz="700" b="0" dirty="0"/>
          </a:p>
        </p:txBody>
      </p:sp>
      <p:sp>
        <p:nvSpPr>
          <p:cNvPr id="5" name="Text Box 4"/>
          <p:cNvSpPr txBox="1">
            <a:spLocks noChangeArrowheads="1"/>
          </p:cNvSpPr>
          <p:nvPr userDrawn="1"/>
        </p:nvSpPr>
        <p:spPr bwMode="auto">
          <a:xfrm>
            <a:off x="9080819" y="65166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4946" y="6327119"/>
            <a:ext cx="541734" cy="189540"/>
          </a:xfrm>
          <a:prstGeom prst="rect">
            <a:avLst/>
          </a:prstGeom>
        </p:spPr>
      </p:pic>
    </p:spTree>
    <p:extLst>
      <p:ext uri="{BB962C8B-B14F-4D97-AF65-F5344CB8AC3E}">
        <p14:creationId xmlns:p14="http://schemas.microsoft.com/office/powerpoint/2010/main" val="362269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347387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96868" y="414338"/>
            <a:ext cx="2758017" cy="5529262"/>
          </a:xfrm>
        </p:spPr>
        <p:txBody>
          <a:bodyPr vert="eaVert"/>
          <a:lstStyle/>
          <a:p>
            <a:r>
              <a:rPr lang="de-DE"/>
              <a:t>Mastertitelformat bearbeiten</a:t>
            </a:r>
            <a:endParaRPr lang="de-DE" dirty="0"/>
          </a:p>
        </p:txBody>
      </p:sp>
      <p:sp>
        <p:nvSpPr>
          <p:cNvPr id="3" name="Vertikaler Textplatzhalter 2"/>
          <p:cNvSpPr>
            <a:spLocks noGrp="1"/>
          </p:cNvSpPr>
          <p:nvPr>
            <p:ph type="body" orient="vert" idx="1"/>
          </p:nvPr>
        </p:nvSpPr>
        <p:spPr>
          <a:xfrm>
            <a:off x="520701" y="414338"/>
            <a:ext cx="8072967" cy="552926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4250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9"/>
            <a:ext cx="11034184" cy="898525"/>
          </a:xfrm>
        </p:spPr>
        <p:txBody>
          <a:bodyPr/>
          <a:lstStyle/>
          <a:p>
            <a:r>
              <a:rPr lang="de-DE"/>
              <a:t>Mastertitelformat bearbeiten</a:t>
            </a:r>
            <a:endParaRPr lang="de-DE" dirty="0"/>
          </a:p>
        </p:txBody>
      </p:sp>
      <p:sp>
        <p:nvSpPr>
          <p:cNvPr id="3" name="Tabellenplatzhalter 2"/>
          <p:cNvSpPr>
            <a:spLocks noGrp="1"/>
          </p:cNvSpPr>
          <p:nvPr>
            <p:ph type="tbl" idx="1"/>
          </p:nvPr>
        </p:nvSpPr>
        <p:spPr>
          <a:xfrm>
            <a:off x="520700" y="1312863"/>
            <a:ext cx="11034184" cy="4630737"/>
          </a:xfrm>
        </p:spPr>
        <p:txBody>
          <a:bodyPr/>
          <a:lstStyle/>
          <a:p>
            <a:pPr lvl="0"/>
            <a:r>
              <a:rPr lang="de-DE" noProof="0"/>
              <a:t>Tabelle durch Klicken auf Symbol hinzufügen</a:t>
            </a:r>
            <a:endParaRPr lang="de-DE" noProof="0"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11736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397832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Mastertitelformat bearbeiten</a:t>
            </a:r>
            <a:endParaRPr lang="de-DE" dirty="0"/>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41571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sz="half" idx="1"/>
          </p:nvPr>
        </p:nvSpPr>
        <p:spPr>
          <a:xfrm>
            <a:off x="520701" y="1312863"/>
            <a:ext cx="5414433"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38334" y="1312863"/>
            <a:ext cx="5416551"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69614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Mastertitelformat bearbeiten</a:t>
            </a:r>
            <a:endParaRPr lang="de-DE"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45254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4" name="Textfeld 3">
            <a:extLst>
              <a:ext uri="{FF2B5EF4-FFF2-40B4-BE49-F238E27FC236}">
                <a16:creationId xmlns="" xmlns:a16="http://schemas.microsoft.com/office/drawing/2014/main" id="{43D0A3E9-98DC-46B2-BC30-3C27E7F6E456}"/>
              </a:ext>
            </a:extLst>
          </p:cNvPr>
          <p:cNvSpPr txBox="1"/>
          <p:nvPr/>
        </p:nvSpPr>
        <p:spPr>
          <a:xfrm>
            <a:off x="2947917" y="2374710"/>
            <a:ext cx="5313529" cy="369332"/>
          </a:xfrm>
          <a:prstGeom prst="rect">
            <a:avLst/>
          </a:prstGeom>
          <a:noFill/>
        </p:spPr>
        <p:txBody>
          <a:bodyPr wrap="square" rtlCol="0">
            <a:spAutoFit/>
          </a:bodyPr>
          <a:lstStyle/>
          <a:p>
            <a:endParaRPr lang="de-DE" sz="1800" dirty="0"/>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62524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3855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DE" dirty="0"/>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07290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DE" dirty="0"/>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381921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1163301" y="6197601"/>
            <a:ext cx="596900" cy="188913"/>
          </a:xfrm>
          <a:prstGeom prst="rect">
            <a:avLst/>
          </a:prstGeom>
          <a:noFill/>
          <a:ln w="9525">
            <a:noFill/>
            <a:miter lim="800000"/>
            <a:headEnd/>
            <a:tailEnd/>
          </a:ln>
          <a:effectLst/>
        </p:spPr>
        <p:txBody>
          <a:bodyPr lIns="80147" tIns="40074" rIns="80147" bIns="40074">
            <a:spAutoFit/>
          </a:bodyPr>
          <a:lstStyle>
            <a:lvl1pPr eaLnBrk="0" hangingPunct="0">
              <a:defRPr sz="1400" b="1">
                <a:solidFill>
                  <a:schemeClr val="tx1"/>
                </a:solidFill>
                <a:latin typeface="Arial" panose="020B0604020202020204" pitchFamily="34" charset="0"/>
                <a:ea typeface="MS PGothic" panose="020B0600070205080204" pitchFamily="34" charset="-128"/>
              </a:defRPr>
            </a:lvl1pPr>
            <a:lvl2pPr marL="37931725" indent="-37474525" eaLnBrk="0" hangingPunct="0">
              <a:defRPr sz="1400" b="1">
                <a:solidFill>
                  <a:schemeClr val="tx1"/>
                </a:solidFill>
                <a:latin typeface="Arial" panose="020B0604020202020204" pitchFamily="34" charset="0"/>
                <a:ea typeface="MS PGothic" panose="020B0600070205080204" pitchFamily="34" charset="-128"/>
              </a:defRPr>
            </a:lvl2pPr>
            <a:lvl3pPr eaLnBrk="0" hangingPunct="0">
              <a:defRPr sz="1400" b="1">
                <a:solidFill>
                  <a:schemeClr val="tx1"/>
                </a:solidFill>
                <a:latin typeface="Arial" panose="020B0604020202020204" pitchFamily="34" charset="0"/>
                <a:ea typeface="MS PGothic" panose="020B0600070205080204" pitchFamily="34" charset="-128"/>
              </a:defRPr>
            </a:lvl3pPr>
            <a:lvl4pPr eaLnBrk="0" hangingPunct="0">
              <a:defRPr sz="1400" b="1">
                <a:solidFill>
                  <a:schemeClr val="tx1"/>
                </a:solidFill>
                <a:latin typeface="Arial" panose="020B0604020202020204" pitchFamily="34" charset="0"/>
                <a:ea typeface="MS PGothic" panose="020B0600070205080204" pitchFamily="34" charset="-128"/>
              </a:defRPr>
            </a:lvl4pPr>
            <a:lvl5pPr eaLnBrk="0" hangingPunct="0">
              <a:defRPr sz="1400" b="1">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de-DE" altLang="de-DE" sz="700" b="0" dirty="0"/>
          </a:p>
        </p:txBody>
      </p:sp>
      <p:sp>
        <p:nvSpPr>
          <p:cNvPr id="1029" name="Rectangle 5"/>
          <p:cNvSpPr>
            <a:spLocks noGrp="1" noChangeArrowheads="1"/>
          </p:cNvSpPr>
          <p:nvPr>
            <p:ph type="body" idx="1"/>
          </p:nvPr>
        </p:nvSpPr>
        <p:spPr bwMode="auto">
          <a:xfrm>
            <a:off x="520700" y="1312863"/>
            <a:ext cx="11034184"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30" name="Rectangle 6"/>
          <p:cNvSpPr>
            <a:spLocks noGrp="1" noChangeArrowheads="1"/>
          </p:cNvSpPr>
          <p:nvPr>
            <p:ph type="title"/>
          </p:nvPr>
        </p:nvSpPr>
        <p:spPr bwMode="auto">
          <a:xfrm>
            <a:off x="520700" y="414339"/>
            <a:ext cx="11034184"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Mastertitelformat bearbeiten</a:t>
            </a:r>
          </a:p>
        </p:txBody>
      </p:sp>
    </p:spTree>
    <p:extLst>
      <p:ext uri="{BB962C8B-B14F-4D97-AF65-F5344CB8AC3E}">
        <p14:creationId xmlns:p14="http://schemas.microsoft.com/office/powerpoint/2010/main" val="2283947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1pPr>
      <a:lvl2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2pPr>
      <a:lvl3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3pPr>
      <a:lvl4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4pPr>
      <a:lvl5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5pPr>
      <a:lvl6pPr marL="457200" algn="l" rtl="0" eaLnBrk="1" fontAlgn="base" hangingPunct="1">
        <a:spcBef>
          <a:spcPct val="0"/>
        </a:spcBef>
        <a:spcAft>
          <a:spcPct val="0"/>
        </a:spcAft>
        <a:defRPr sz="2500">
          <a:solidFill>
            <a:schemeClr val="tx2"/>
          </a:solidFill>
          <a:latin typeface="Arial" charset="0"/>
        </a:defRPr>
      </a:lvl6pPr>
      <a:lvl7pPr marL="914400" algn="l" rtl="0" eaLnBrk="1" fontAlgn="base" hangingPunct="1">
        <a:spcBef>
          <a:spcPct val="0"/>
        </a:spcBef>
        <a:spcAft>
          <a:spcPct val="0"/>
        </a:spcAft>
        <a:defRPr sz="2500">
          <a:solidFill>
            <a:schemeClr val="tx2"/>
          </a:solidFill>
          <a:latin typeface="Arial" charset="0"/>
        </a:defRPr>
      </a:lvl7pPr>
      <a:lvl8pPr marL="1371600" algn="l" rtl="0" eaLnBrk="1" fontAlgn="base" hangingPunct="1">
        <a:spcBef>
          <a:spcPct val="0"/>
        </a:spcBef>
        <a:spcAft>
          <a:spcPct val="0"/>
        </a:spcAft>
        <a:defRPr sz="2500">
          <a:solidFill>
            <a:schemeClr val="tx2"/>
          </a:solidFill>
          <a:latin typeface="Arial" charset="0"/>
        </a:defRPr>
      </a:lvl8pPr>
      <a:lvl9pPr marL="1828800" algn="l" rtl="0" eaLnBrk="1" fontAlgn="base" hangingPunct="1">
        <a:spcBef>
          <a:spcPct val="0"/>
        </a:spcBef>
        <a:spcAft>
          <a:spcPct val="0"/>
        </a:spcAft>
        <a:defRPr sz="25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pexel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hyperlink" Target="http://nancybocken.com/wp-content/uploads/2016/10/Guide-for-facilitators_VM-tool_English.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emerald.com/insight/content/doi/10.1108/CG-06-2013-0078/full/html#idm4572272646137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merald.com/insight/content/doi/10.1108/CG-06-2013-0078/full/html#idm45722726461376"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kano.plus/about-kan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t="6587" b="25673"/>
          <a:stretch/>
        </p:blipFill>
        <p:spPr>
          <a:xfrm>
            <a:off x="0" y="-21771"/>
            <a:ext cx="12192001" cy="6193967"/>
          </a:xfrm>
          <a:prstGeom prst="rect">
            <a:avLst/>
          </a:prstGeom>
        </p:spPr>
      </p:pic>
      <p:pic>
        <p:nvPicPr>
          <p:cNvPr id="5" name="Grafik 4">
            <a:extLst>
              <a:ext uri="{FF2B5EF4-FFF2-40B4-BE49-F238E27FC236}">
                <a16:creationId xmlns="" xmlns:a16="http://schemas.microsoft.com/office/drawing/2014/main" id="{9AB8B404-CCED-48B6-B828-92F8E3124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9310" y="405986"/>
            <a:ext cx="3752096" cy="1301499"/>
          </a:xfrm>
          <a:prstGeom prst="rect">
            <a:avLst/>
          </a:prstGeom>
        </p:spPr>
      </p:pic>
    </p:spTree>
    <p:extLst>
      <p:ext uri="{BB962C8B-B14F-4D97-AF65-F5344CB8AC3E}">
        <p14:creationId xmlns:p14="http://schemas.microsoft.com/office/powerpoint/2010/main" val="170037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699" y="414339"/>
            <a:ext cx="11528425" cy="1015876"/>
          </a:xfrm>
        </p:spPr>
        <p:txBody>
          <a:bodyPr/>
          <a:lstStyle/>
          <a:p>
            <a:r>
              <a:rPr lang="de-DE" sz="2400" dirty="0"/>
              <a:t>Instrument Nr. 2: Kano-Modell der Kundenzufriedenheit und Nachhaltigkeit</a:t>
            </a:r>
          </a:p>
        </p:txBody>
      </p:sp>
      <p:sp>
        <p:nvSpPr>
          <p:cNvPr id="6" name="Inhaltsplatzhalter 2"/>
          <p:cNvSpPr>
            <a:spLocks noGrp="1"/>
          </p:cNvSpPr>
          <p:nvPr>
            <p:ph idx="1"/>
          </p:nvPr>
        </p:nvSpPr>
        <p:spPr>
          <a:xfrm>
            <a:off x="520700" y="1448936"/>
            <a:ext cx="11034184" cy="4787900"/>
          </a:xfrm>
        </p:spPr>
        <p:txBody>
          <a:bodyPr/>
          <a:lstStyle/>
          <a:p>
            <a:pPr marL="0" indent="0">
              <a:spcAft>
                <a:spcPts val="600"/>
              </a:spcAft>
              <a:buNone/>
            </a:pPr>
            <a:r>
              <a:rPr lang="de-DE" sz="1150" b="1" i="1" dirty="0" smtClean="0">
                <a:solidFill>
                  <a:srgbClr val="006600"/>
                </a:solidFill>
              </a:rPr>
              <a:t>Elementare Nachhaltigkeitsmerkmale</a:t>
            </a:r>
            <a:r>
              <a:rPr lang="de-DE" sz="1150" b="1" i="1" dirty="0" smtClean="0"/>
              <a:t>,</a:t>
            </a:r>
            <a:r>
              <a:rPr lang="de-DE" sz="1150" i="1" dirty="0" smtClean="0"/>
              <a:t> die so grundlegend und selbstverständlich sind, dass sie dem Stakeholder erst bei Nichterfüllung bewusst werden (implizite Erwartungen). Werden die entsprechenden Grundanforderungen, die aktuell an die Nachhaltigkeit gestellt werden, nicht erfüllt, entsteht Unzufriedenheit; werden sie </a:t>
            </a:r>
            <a:br>
              <a:rPr lang="de-DE" sz="1150" i="1" dirty="0" smtClean="0"/>
            </a:br>
            <a:r>
              <a:rPr lang="de-DE" sz="1150" i="1" dirty="0" smtClean="0"/>
              <a:t>erfüllt, entsteht aber keine Zufriedenheit. Die Nutzensteigerung im Vergleich zur Differenzierung gegenüber Wettbewerbern ist sehr gering durch die Erwartungshaltung.</a:t>
            </a:r>
          </a:p>
          <a:p>
            <a:pPr marL="533400" lvl="1" indent="-174625">
              <a:spcAft>
                <a:spcPts val="600"/>
              </a:spcAft>
              <a:buFont typeface="Courier New" panose="02070309020205020404" pitchFamily="49" charset="0"/>
              <a:buChar char="o"/>
            </a:pPr>
            <a:r>
              <a:rPr lang="de-DE" sz="1150" b="1" dirty="0" smtClean="0"/>
              <a:t>So zum Beispiel:</a:t>
            </a:r>
            <a:r>
              <a:rPr lang="de-DE" sz="1150" dirty="0" smtClean="0"/>
              <a:t> Die Recycle-Fähigkeit von Produktverpackungen: die Einzelteile in Pappe, Wertstoff, Restmüll trennen zu können, auswechselbare Verschleißteile,</a:t>
            </a:r>
            <a:br>
              <a:rPr lang="de-DE" sz="1150" dirty="0" smtClean="0"/>
            </a:br>
            <a:r>
              <a:rPr lang="de-DE" sz="1150" dirty="0" smtClean="0"/>
              <a:t>ein gewisses Mindestmaß an Effizienz der Leistung, in naher Zukunft der Einsatz von nachwachsenden Alternativen für Einwegplastik, usw.</a:t>
            </a:r>
          </a:p>
          <a:p>
            <a:pPr marL="0" indent="0">
              <a:spcAft>
                <a:spcPts val="600"/>
              </a:spcAft>
              <a:buNone/>
            </a:pPr>
            <a:r>
              <a:rPr lang="de-DE" sz="1150" b="1" i="1" dirty="0" smtClean="0">
                <a:solidFill>
                  <a:srgbClr val="006600"/>
                </a:solidFill>
              </a:rPr>
              <a:t>Leistungsstarke Nachhaltigkeitsmerkmale </a:t>
            </a:r>
            <a:r>
              <a:rPr lang="de-DE" sz="1150" i="1" dirty="0" smtClean="0"/>
              <a:t>sind dem Stakeholder bewusst. Sie beseitigen Unzufriedenheit oder schaffen Zufriedenheit, abhängig vom Erfüllungsgrad.</a:t>
            </a:r>
          </a:p>
          <a:p>
            <a:pPr marL="533400" lvl="1" indent="-174625">
              <a:spcAft>
                <a:spcPts val="600"/>
              </a:spcAft>
              <a:buFont typeface="Courier New" panose="02070309020205020404" pitchFamily="49" charset="0"/>
              <a:buChar char="o"/>
            </a:pPr>
            <a:r>
              <a:rPr lang="de-DE" sz="1150" b="1" dirty="0" smtClean="0"/>
              <a:t>So zum Beispiel: </a:t>
            </a:r>
            <a:r>
              <a:rPr lang="de-DE" sz="1150" dirty="0" smtClean="0"/>
              <a:t>Erhöhter Recyclinganteil im Verpackungsmaterial, Selbstverpflichtungen zur Einhaltung von Nachhaltigkeitsstrategien oder –Prinzipien (SDGs, Effizienz, Konsistenz, Suffizienz, o.Ä., nachhaltige/grüne Investments), nachhaltige Maßnahmen im Marketingmix (z.B</a:t>
            </a:r>
            <a:r>
              <a:rPr lang="de-DE" sz="1150" smtClean="0"/>
              <a:t>. </a:t>
            </a:r>
            <a:r>
              <a:rPr lang="de-DE" sz="1150" smtClean="0">
                <a:solidFill>
                  <a:srgbClr val="000000"/>
                </a:solidFill>
              </a:rPr>
              <a:t>CO</a:t>
            </a:r>
            <a:r>
              <a:rPr lang="de-DE" sz="1150" baseline="-25000" smtClean="0">
                <a:solidFill>
                  <a:srgbClr val="000000"/>
                </a:solidFill>
              </a:rPr>
              <a:t>2</a:t>
            </a:r>
            <a:r>
              <a:rPr lang="de-DE" sz="1150" smtClean="0">
                <a:solidFill>
                  <a:srgbClr val="000000"/>
                </a:solidFill>
              </a:rPr>
              <a:t>-</a:t>
            </a:r>
            <a:r>
              <a:rPr lang="de-DE" sz="1150" smtClean="0"/>
              <a:t>freundlicher </a:t>
            </a:r>
            <a:r>
              <a:rPr lang="de-DE" sz="1150" dirty="0" smtClean="0"/>
              <a:t>Transport), regionale Herstellung von Erzeugnissen, </a:t>
            </a:r>
            <a:r>
              <a:rPr lang="de-DE" sz="1150" dirty="0" err="1" smtClean="0"/>
              <a:t>Abwärmenutzung</a:t>
            </a:r>
            <a:r>
              <a:rPr lang="de-DE" sz="1150" dirty="0" smtClean="0"/>
              <a:t> von Rechenzentren, E-Flotte im Firmenfuhrpark, Zertifizierungen und Labels für das Unternehmen und/oder seine Produkte, usw.</a:t>
            </a:r>
          </a:p>
          <a:p>
            <a:pPr marL="0" indent="0">
              <a:spcAft>
                <a:spcPts val="600"/>
              </a:spcAft>
              <a:buNone/>
            </a:pPr>
            <a:r>
              <a:rPr lang="de-DE" sz="1150" b="1" i="1" dirty="0" smtClean="0">
                <a:solidFill>
                  <a:srgbClr val="006600"/>
                </a:solidFill>
              </a:rPr>
              <a:t>Begeisternde Nachhaltigkeitsmerkmale</a:t>
            </a:r>
            <a:r>
              <a:rPr lang="de-DE" sz="1150" i="1" dirty="0" smtClean="0"/>
              <a:t> eines Produkts oder Services sind Merkmale, mit denen der Stakeholder nicht unbedingt rechnet. Sie zeichnen das Produkt gegenüber der Konkurrenz aus und rufen Begeisterung hervor, die zum finalen Trumpf führen können. Eine intensivere Integrierung von Nachhaltigkeit kann zu einem überproportionalen </a:t>
            </a:r>
            <a:r>
              <a:rPr lang="de-DE" sz="1150" i="1" dirty="0" err="1" smtClean="0"/>
              <a:t>Stakeholdergewinn</a:t>
            </a:r>
            <a:r>
              <a:rPr lang="de-DE" sz="1150" i="1" dirty="0" smtClean="0"/>
              <a:t> führen, ohne dass sich das P oder S in seiner eigentlichen Leistung stark vom Wettbewerb abhebt.</a:t>
            </a:r>
          </a:p>
          <a:p>
            <a:pPr marL="533400" lvl="1" indent="-174625">
              <a:spcAft>
                <a:spcPts val="600"/>
              </a:spcAft>
              <a:buClr>
                <a:srgbClr val="000000"/>
              </a:buClr>
              <a:buFont typeface="Courier New" panose="02070309020205020404" pitchFamily="49" charset="0"/>
              <a:buChar char="o"/>
            </a:pPr>
            <a:r>
              <a:rPr lang="de-DE" sz="1150" b="1" dirty="0" smtClean="0"/>
              <a:t>So zum Beispiel: </a:t>
            </a:r>
            <a:r>
              <a:rPr lang="de-DE" sz="1150" dirty="0" smtClean="0">
                <a:solidFill>
                  <a:srgbClr val="000000"/>
                </a:solidFill>
              </a:rPr>
              <a:t>Pro Kauf/Nutzung eine Spende/einen Beitrag für ein Projekt, Produkte vegan, tierversuchsfrei und/oder mikroplastikfrei gestalten (bspw. Kosmetik), </a:t>
            </a:r>
            <a:r>
              <a:rPr lang="de-DE" sz="1150" dirty="0" err="1" smtClean="0">
                <a:solidFill>
                  <a:srgbClr val="000000"/>
                </a:solidFill>
              </a:rPr>
              <a:t>Upcyclingkonzepte</a:t>
            </a:r>
            <a:r>
              <a:rPr lang="de-DE" sz="1150" dirty="0" smtClean="0">
                <a:solidFill>
                  <a:srgbClr val="000000"/>
                </a:solidFill>
              </a:rPr>
              <a:t>, Rohstoffinnovationen, CO</a:t>
            </a:r>
            <a:r>
              <a:rPr lang="de-DE" sz="1150" baseline="-25000" dirty="0" smtClean="0">
                <a:solidFill>
                  <a:srgbClr val="000000"/>
                </a:solidFill>
              </a:rPr>
              <a:t>2</a:t>
            </a:r>
            <a:r>
              <a:rPr lang="de-DE" sz="1150" dirty="0" smtClean="0">
                <a:solidFill>
                  <a:srgbClr val="000000"/>
                </a:solidFill>
              </a:rPr>
              <a:t>-neutrale Produktion oder Verpackung, bzw. aus nachwachsenden Rohstoffen gefertigt, Angebot eines Reparaturservice </a:t>
            </a:r>
            <a:br>
              <a:rPr lang="de-DE" sz="1150" dirty="0" smtClean="0">
                <a:solidFill>
                  <a:srgbClr val="000000"/>
                </a:solidFill>
              </a:rPr>
            </a:br>
            <a:r>
              <a:rPr lang="de-DE" sz="1150" dirty="0" smtClean="0">
                <a:solidFill>
                  <a:srgbClr val="000000"/>
                </a:solidFill>
              </a:rPr>
              <a:t>(s. </a:t>
            </a:r>
            <a:r>
              <a:rPr lang="de-DE" sz="1150" dirty="0" err="1" smtClean="0">
                <a:solidFill>
                  <a:srgbClr val="000000"/>
                </a:solidFill>
              </a:rPr>
              <a:t>Levi‘s</a:t>
            </a:r>
            <a:r>
              <a:rPr lang="de-DE" sz="1150" dirty="0" smtClean="0">
                <a:solidFill>
                  <a:srgbClr val="000000"/>
                </a:solidFill>
              </a:rPr>
              <a:t>), alternative Antriebe, usw.</a:t>
            </a:r>
            <a:endParaRPr lang="de-DE" sz="1150" dirty="0" smtClean="0"/>
          </a:p>
          <a:p>
            <a:pPr marL="0" indent="0">
              <a:spcAft>
                <a:spcPts val="600"/>
              </a:spcAft>
              <a:buNone/>
            </a:pPr>
            <a:r>
              <a:rPr lang="de-DE" sz="1150" b="1" dirty="0" smtClean="0">
                <a:solidFill>
                  <a:srgbClr val="006600"/>
                </a:solidFill>
              </a:rPr>
              <a:t>Indifferente Nachhaltigkeitsmerkmale</a:t>
            </a:r>
            <a:r>
              <a:rPr lang="de-DE" sz="1150" dirty="0" smtClean="0"/>
              <a:t> </a:t>
            </a:r>
            <a:r>
              <a:rPr lang="de-DE" sz="1200" dirty="0" smtClean="0"/>
              <a:t>könnten </a:t>
            </a:r>
            <a:r>
              <a:rPr lang="de-DE" sz="1200" dirty="0"/>
              <a:t>die nächsten Hidden </a:t>
            </a:r>
            <a:r>
              <a:rPr lang="de-DE" sz="1200" dirty="0" smtClean="0"/>
              <a:t>Champions</a:t>
            </a:r>
            <a:r>
              <a:rPr lang="de-DE" sz="1150" dirty="0" smtClean="0"/>
              <a:t>. Diese Merkmale sind nutzenstiftend, jedoch z.Zt. (noch) nicht gefragt oder bekannt, wodurch sie weder Zufriedenheit noch Unzufriedenheit stiften. Mit einer entsprechenden Positionierung oder medialen Aufmerksamkeit könnten sie sich jedoch künftig in ihrer Bedeutung steigern.</a:t>
            </a:r>
          </a:p>
          <a:p>
            <a:pPr marL="0" lvl="0" indent="0">
              <a:spcAft>
                <a:spcPts val="600"/>
              </a:spcAft>
              <a:buNone/>
            </a:pPr>
            <a:r>
              <a:rPr lang="de-DE" sz="1150" b="1" dirty="0" smtClean="0">
                <a:solidFill>
                  <a:srgbClr val="006600"/>
                </a:solidFill>
              </a:rPr>
              <a:t>Konventionelle Rückweisungsmerkmale</a:t>
            </a:r>
            <a:r>
              <a:rPr lang="de-DE" sz="1150" dirty="0" smtClean="0">
                <a:solidFill>
                  <a:srgbClr val="006600"/>
                </a:solidFill>
              </a:rPr>
              <a:t> </a:t>
            </a:r>
            <a:r>
              <a:rPr lang="de-DE" sz="1150" dirty="0" smtClean="0"/>
              <a:t>führen bei Vorhandensein zu Unzufriedenheit, bei Fehlen jedoch zu Zufriedenheit des Stakeholders.</a:t>
            </a:r>
            <a:r>
              <a:rPr lang="de-DE" sz="1150" i="1" dirty="0" smtClean="0">
                <a:solidFill>
                  <a:srgbClr val="000000"/>
                </a:solidFill>
              </a:rPr>
              <a:t> </a:t>
            </a:r>
            <a:endParaRPr lang="de-DE" sz="1150" i="1" dirty="0" smtClean="0"/>
          </a:p>
          <a:p>
            <a:pPr marL="533400" lvl="1" indent="-174625">
              <a:spcAft>
                <a:spcPts val="600"/>
              </a:spcAft>
              <a:buClr>
                <a:srgbClr val="000000"/>
              </a:buClr>
              <a:buFont typeface="Courier New" panose="02070309020205020404" pitchFamily="49" charset="0"/>
              <a:buChar char="o"/>
            </a:pPr>
            <a:r>
              <a:rPr lang="de-DE" sz="1150" b="1" dirty="0" smtClean="0"/>
              <a:t>So zum Beispiel:</a:t>
            </a:r>
            <a:r>
              <a:rPr lang="de-DE" sz="1150" dirty="0" smtClean="0"/>
              <a:t> </a:t>
            </a:r>
            <a:r>
              <a:rPr lang="de-DE" sz="1150" dirty="0" smtClean="0">
                <a:solidFill>
                  <a:srgbClr val="000000"/>
                </a:solidFill>
              </a:rPr>
              <a:t>Kinderarbeit o.Ä., schlechte Bedingungen in der LWS, Vernichtung von Biomasse, Menschenrechtsverletzungen (Bsp. Kein Zugang zu Trinkwasser</a:t>
            </a:r>
            <a:r>
              <a:rPr lang="de-DE" sz="1150" dirty="0">
                <a:solidFill>
                  <a:srgbClr val="000000"/>
                </a:solidFill>
              </a:rPr>
              <a:t>), </a:t>
            </a:r>
            <a:r>
              <a:rPr lang="de-DE" sz="1150" dirty="0" smtClean="0">
                <a:solidFill>
                  <a:srgbClr val="000000"/>
                </a:solidFill>
              </a:rPr>
              <a:t/>
            </a:r>
            <a:br>
              <a:rPr lang="de-DE" sz="1150" dirty="0" smtClean="0">
                <a:solidFill>
                  <a:srgbClr val="000000"/>
                </a:solidFill>
              </a:rPr>
            </a:br>
            <a:r>
              <a:rPr lang="de-DE" sz="1150" dirty="0" smtClean="0">
                <a:solidFill>
                  <a:srgbClr val="000000"/>
                </a:solidFill>
              </a:rPr>
              <a:t>Beteiligungen </a:t>
            </a:r>
            <a:r>
              <a:rPr lang="de-DE" sz="1150" dirty="0">
                <a:solidFill>
                  <a:srgbClr val="000000"/>
                </a:solidFill>
              </a:rPr>
              <a:t>durch </a:t>
            </a:r>
            <a:r>
              <a:rPr lang="de-DE" sz="1150" dirty="0" smtClean="0">
                <a:solidFill>
                  <a:srgbClr val="000000"/>
                </a:solidFill>
              </a:rPr>
              <a:t>kritische Investoren, usw.</a:t>
            </a:r>
            <a:endParaRPr lang="de-DE" sz="1150" b="1" dirty="0" smtClean="0"/>
          </a:p>
        </p:txBody>
      </p:sp>
      <p:sp>
        <p:nvSpPr>
          <p:cNvPr id="4" name="Abgerundetes Rechteck 3"/>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Die verschiedenen Merkmale in der Übersicht mit Beispielen</a:t>
            </a:r>
            <a:endParaRPr lang="de-DE" b="0" kern="0" dirty="0">
              <a:solidFill>
                <a:srgbClr val="000000"/>
              </a:solidFill>
              <a:latin typeface="Calibri"/>
            </a:endParaRPr>
          </a:p>
        </p:txBody>
      </p:sp>
    </p:spTree>
    <p:extLst>
      <p:ext uri="{BB962C8B-B14F-4D97-AF65-F5344CB8AC3E}">
        <p14:creationId xmlns:p14="http://schemas.microsoft.com/office/powerpoint/2010/main" val="201310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8"/>
            <a:ext cx="11794012" cy="3765775"/>
          </a:xfrm>
        </p:spPr>
        <p:txBody>
          <a:bodyPr/>
          <a:lstStyle/>
          <a:p>
            <a:r>
              <a:rPr lang="de-DE" sz="2400" dirty="0"/>
              <a:t>Instrument Nr. 2: Kano-Modell der Kundenzufriedenheit und Nachhaltigkeit</a:t>
            </a:r>
          </a:p>
        </p:txBody>
      </p:sp>
      <p:graphicFrame>
        <p:nvGraphicFramePr>
          <p:cNvPr id="15" name="Tabelle 14"/>
          <p:cNvGraphicFramePr>
            <a:graphicFrameLocks noGrp="1"/>
          </p:cNvGraphicFramePr>
          <p:nvPr>
            <p:extLst/>
          </p:nvPr>
        </p:nvGraphicFramePr>
        <p:xfrm>
          <a:off x="1821906" y="1760051"/>
          <a:ext cx="8548189" cy="3030645"/>
        </p:xfrm>
        <a:graphic>
          <a:graphicData uri="http://schemas.openxmlformats.org/drawingml/2006/table">
            <a:tbl>
              <a:tblPr firstRow="1" firstCol="1" bandRow="1"/>
              <a:tblGrid>
                <a:gridCol w="1548873"/>
                <a:gridCol w="1271705"/>
                <a:gridCol w="1379256"/>
                <a:gridCol w="1336826"/>
                <a:gridCol w="1818305"/>
                <a:gridCol w="1193224"/>
              </a:tblGrid>
              <a:tr h="361513">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Die Fragen</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würde mich sehr freuen</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setze ich voraus</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tabLs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ist mir egal</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nehme ich gerade noch hin</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würde mich sehr stören</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gridSpan="6">
                  <a:txBody>
                    <a:bodyPr/>
                    <a:lstStyle/>
                    <a:p>
                      <a:pPr marL="0" indent="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Funktional (positiv formuliert</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463073">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Was würden Sie sagen, wenn unser Angebot über … verfügte?</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305">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Was würden Sie sagen, wenn es mehr … gäbe?</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84">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usw.</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28">
                <a:tc gridSpan="6">
                  <a:txBody>
                    <a:bodyPr/>
                    <a:lstStyle/>
                    <a:p>
                      <a:pPr marL="0" indent="0" algn="l">
                        <a:lnSpc>
                          <a:spcPct val="107000"/>
                        </a:lnSpc>
                        <a:spcAft>
                          <a:spcPts val="800"/>
                        </a:spcAft>
                        <a:tabLs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Dysfunktional (negativ formuliert)</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463073">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Was würden Sie sagen, wenn unser Angebot NICHT über … verfügte?</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305">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Was würden Sie sagen, wenn es weniger … gäbe?</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84">
                <a:tc>
                  <a:txBody>
                    <a:bodyPr/>
                    <a:lstStyle/>
                    <a:p>
                      <a:pPr marL="0" indent="0" algn="ctr">
                        <a:lnSpc>
                          <a:spcPct val="107000"/>
                        </a:lnSpc>
                        <a:spcAft>
                          <a:spcPts val="0"/>
                        </a:spcAft>
                        <a:tabLst>
                          <a:tab pos="358775" algn="l"/>
                        </a:tabLst>
                      </a:pPr>
                      <a:r>
                        <a:rPr lang="en-US" sz="1050" b="1" dirty="0" err="1">
                          <a:effectLst/>
                          <a:latin typeface="Calibri" panose="020F0502020204030204" pitchFamily="34" charset="0"/>
                          <a:ea typeface="Calibri" panose="020F0502020204030204" pitchFamily="34" charset="0"/>
                          <a:cs typeface="Times New Roman" panose="02020603050405020304" pitchFamily="18" charset="0"/>
                        </a:rPr>
                        <a:t>usw</a:t>
                      </a:r>
                      <a:r>
                        <a:rPr lang="en-US" sz="105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Abgerundetes Rechteck 21"/>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Die Untersuchung der Merkmale: Fragenaufbau</a:t>
            </a:r>
            <a:endParaRPr lang="de-DE" b="0" kern="0" dirty="0">
              <a:solidFill>
                <a:srgbClr val="000000"/>
              </a:solidFill>
              <a:latin typeface="Calibri"/>
            </a:endParaRPr>
          </a:p>
        </p:txBody>
      </p:sp>
      <p:sp>
        <p:nvSpPr>
          <p:cNvPr id="5" name="Rechteck 4"/>
          <p:cNvSpPr/>
          <p:nvPr/>
        </p:nvSpPr>
        <p:spPr>
          <a:xfrm>
            <a:off x="6657975" y="6293184"/>
            <a:ext cx="5514975" cy="400110"/>
          </a:xfrm>
          <a:prstGeom prst="rect">
            <a:avLst/>
          </a:prstGeom>
          <a:ln>
            <a:solidFill>
              <a:srgbClr val="C4D44E"/>
            </a:solidFill>
          </a:ln>
        </p:spPr>
        <p:txBody>
          <a:bodyPr wrap="square">
            <a:spAutoFit/>
          </a:bodyPr>
          <a:lstStyle/>
          <a:p>
            <a:pPr algn="r"/>
            <a:r>
              <a:rPr lang="de-DE" sz="1000" dirty="0"/>
              <a:t>Berger, C., </a:t>
            </a:r>
            <a:r>
              <a:rPr lang="de-DE" sz="1000" dirty="0" err="1"/>
              <a:t>Blauth</a:t>
            </a:r>
            <a:r>
              <a:rPr lang="de-DE" sz="1000" dirty="0"/>
              <a:t>, R. E. &amp; </a:t>
            </a:r>
            <a:r>
              <a:rPr lang="de-DE" sz="1000" dirty="0" err="1"/>
              <a:t>Boger</a:t>
            </a:r>
            <a:r>
              <a:rPr lang="de-DE" sz="1000" dirty="0"/>
              <a:t>, D. (1993). </a:t>
            </a:r>
            <a:r>
              <a:rPr lang="de-DE" sz="1000" dirty="0" err="1"/>
              <a:t>Kano’s</a:t>
            </a:r>
            <a:r>
              <a:rPr lang="de-DE" sz="1000" dirty="0"/>
              <a:t> </a:t>
            </a:r>
            <a:r>
              <a:rPr lang="de-DE" sz="1000" dirty="0" err="1"/>
              <a:t>Methods</a:t>
            </a:r>
            <a:r>
              <a:rPr lang="de-DE" sz="1000" dirty="0"/>
              <a:t> </a:t>
            </a:r>
            <a:r>
              <a:rPr lang="de-DE" sz="1000" dirty="0" err="1"/>
              <a:t>for</a:t>
            </a:r>
            <a:r>
              <a:rPr lang="de-DE" sz="1000" dirty="0"/>
              <a:t> Understanding Customer-</a:t>
            </a:r>
            <a:r>
              <a:rPr lang="de-DE" sz="1000" dirty="0" err="1"/>
              <a:t>Defindes</a:t>
            </a:r>
            <a:r>
              <a:rPr lang="de-DE" sz="1000" dirty="0"/>
              <a:t> Quality. </a:t>
            </a:r>
            <a:r>
              <a:rPr lang="de-DE" sz="1000" i="1" dirty="0"/>
              <a:t>Center </a:t>
            </a:r>
            <a:r>
              <a:rPr lang="de-DE" sz="1000" i="1" dirty="0" err="1"/>
              <a:t>For</a:t>
            </a:r>
            <a:r>
              <a:rPr lang="de-DE" sz="1000" i="1" dirty="0"/>
              <a:t> Quality </a:t>
            </a:r>
            <a:r>
              <a:rPr lang="de-DE" sz="1000" i="1" dirty="0" err="1"/>
              <a:t>of</a:t>
            </a:r>
            <a:r>
              <a:rPr lang="de-DE" sz="1000" i="1" dirty="0"/>
              <a:t> Management Journal</a:t>
            </a:r>
            <a:r>
              <a:rPr lang="de-DE" sz="1000" dirty="0"/>
              <a:t>, </a:t>
            </a:r>
            <a:r>
              <a:rPr lang="de-DE" sz="1000" i="1" dirty="0"/>
              <a:t>Vol. 2</a:t>
            </a:r>
            <a:r>
              <a:rPr lang="de-DE" sz="1000" dirty="0"/>
              <a:t>(4), 1–37.</a:t>
            </a:r>
            <a:endParaRPr lang="de-DE" sz="1000" dirty="0"/>
          </a:p>
        </p:txBody>
      </p:sp>
    </p:spTree>
    <p:extLst>
      <p:ext uri="{BB962C8B-B14F-4D97-AF65-F5344CB8AC3E}">
        <p14:creationId xmlns:p14="http://schemas.microsoft.com/office/powerpoint/2010/main" val="122964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8"/>
            <a:ext cx="11794012" cy="3765775"/>
          </a:xfrm>
        </p:spPr>
        <p:txBody>
          <a:bodyPr/>
          <a:lstStyle/>
          <a:p>
            <a:r>
              <a:rPr lang="de-DE" sz="2400" dirty="0"/>
              <a:t>Instrument Nr. 2: Kano-Modell der Kundenzufriedenheit und Nachhaltigkeit</a:t>
            </a:r>
          </a:p>
        </p:txBody>
      </p:sp>
      <p:sp>
        <p:nvSpPr>
          <p:cNvPr id="9" name="Abgerundetes Rechteck 8"/>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Die Untersuchung der Merkmale: Auswertungsmatrix</a:t>
            </a:r>
            <a:endParaRPr lang="de-DE" b="0" kern="0" dirty="0">
              <a:solidFill>
                <a:srgbClr val="000000"/>
              </a:solidFill>
              <a:latin typeface="Calibri"/>
            </a:endParaRPr>
          </a:p>
        </p:txBody>
      </p:sp>
      <p:graphicFrame>
        <p:nvGraphicFramePr>
          <p:cNvPr id="3" name="Tabelle 2"/>
          <p:cNvGraphicFramePr>
            <a:graphicFrameLocks noGrp="1"/>
          </p:cNvGraphicFramePr>
          <p:nvPr>
            <p:extLst/>
          </p:nvPr>
        </p:nvGraphicFramePr>
        <p:xfrm>
          <a:off x="2031998" y="1758008"/>
          <a:ext cx="8128003" cy="4336416"/>
        </p:xfrm>
        <a:graphic>
          <a:graphicData uri="http://schemas.openxmlformats.org/drawingml/2006/table">
            <a:tbl>
              <a:tblPr firstRow="1" bandRow="1">
                <a:tableStyleId>{5940675A-B579-460E-94D1-54222C63F5DA}</a:tableStyleId>
              </a:tblPr>
              <a:tblGrid>
                <a:gridCol w="677334"/>
                <a:gridCol w="1002695"/>
                <a:gridCol w="1186543"/>
                <a:gridCol w="1197430"/>
                <a:gridCol w="1354667"/>
                <a:gridCol w="1354667"/>
                <a:gridCol w="1354667"/>
              </a:tblGrid>
              <a:tr h="370840">
                <a:tc rowSpan="2" gridSpan="2">
                  <a:txBody>
                    <a:bodyPr/>
                    <a:lstStyle/>
                    <a:p>
                      <a:pPr algn="ctr"/>
                      <a:r>
                        <a:rPr lang="de-DE" b="1" dirty="0" smtClean="0"/>
                        <a:t>Nachhaltigkeits-merkmal</a:t>
                      </a:r>
                      <a:endParaRPr lang="de-DE" b="1" dirty="0"/>
                    </a:p>
                  </a:txBody>
                  <a:tcPr/>
                </a:tc>
                <a:tc rowSpan="2" hMerge="1">
                  <a:txBody>
                    <a:bodyPr/>
                    <a:lstStyle/>
                    <a:p>
                      <a:endParaRPr lang="de-DE"/>
                    </a:p>
                  </a:txBody>
                  <a:tcPr/>
                </a:tc>
                <a:tc gridSpan="5">
                  <a:txBody>
                    <a:bodyPr/>
                    <a:lstStyle/>
                    <a:p>
                      <a:pPr algn="ctr"/>
                      <a:r>
                        <a:rPr lang="de-DE" b="1" smtClean="0"/>
                        <a:t>Dysfunktionale Frage</a:t>
                      </a:r>
                      <a:endParaRPr lang="de-DE" b="1"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370840">
                <a:tc gridSpan="2" vMerge="1">
                  <a:txBody>
                    <a:bodyPr/>
                    <a:lstStyle/>
                    <a:p>
                      <a:endParaRPr lang="de-DE" dirty="0"/>
                    </a:p>
                  </a:txBody>
                  <a:tcPr/>
                </a:tc>
                <a:tc hMerge="1" vMerge="1">
                  <a:txBody>
                    <a:bodyPr/>
                    <a:lstStyle/>
                    <a:p>
                      <a:endParaRPr lang="de-DE"/>
                    </a:p>
                  </a:txBody>
                  <a:tcPr/>
                </a:tc>
                <a:tc>
                  <a:txBody>
                    <a:bodyPr/>
                    <a:lstStyle/>
                    <a:p>
                      <a:pPr marL="0" indent="0" algn="ctr">
                        <a:lnSpc>
                          <a:spcPct val="107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würde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mich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sehr</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freuen</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07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setze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voraus</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07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ist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mir</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egal</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07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nehme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gerade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noch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hin</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würde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mich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sehr</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stören</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rowSpan="5">
                  <a:txBody>
                    <a:bodyPr/>
                    <a:lstStyle/>
                    <a:p>
                      <a:pPr algn="ctr"/>
                      <a:r>
                        <a:rPr lang="de-DE" b="1" dirty="0" smtClean="0"/>
                        <a:t>Funktionale</a:t>
                      </a:r>
                      <a:r>
                        <a:rPr lang="de-DE" b="1" baseline="0" dirty="0" smtClean="0"/>
                        <a:t> Frage</a:t>
                      </a:r>
                      <a:endParaRPr lang="de-DE" b="1" dirty="0"/>
                    </a:p>
                  </a:txBody>
                  <a:tcPr vert="vert270" anchor="ctr"/>
                </a:tc>
                <a:tc>
                  <a:txBody>
                    <a:bodyPr/>
                    <a:lstStyle/>
                    <a:p>
                      <a:pPr marL="0" indent="0" algn="ct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würde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mich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sehr</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freuen</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Fraglich</a:t>
                      </a:r>
                      <a: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Weist</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auf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methodische</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Fehler</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beim</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Durchführen</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der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Analyse</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hin</a:t>
                      </a:r>
                      <a:r>
                        <a:rPr lang="en-US" sz="11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z.B</a:t>
                      </a:r>
                      <a:r>
                        <a:rPr lang="en-US" sz="11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widersprüchliche</a:t>
                      </a:r>
                      <a: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Antworten</a:t>
                      </a:r>
                      <a: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Begeisterung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Begeisterung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Begeisterung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Leistung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vMerge="1">
                  <a:txBody>
                    <a:bodyPr/>
                    <a:lstStyle/>
                    <a:p>
                      <a:endParaRPr lang="de-DE" dirty="0"/>
                    </a:p>
                  </a:txBody>
                  <a:tcPr/>
                </a:tc>
                <a:tc>
                  <a:txBody>
                    <a:bodyPr/>
                    <a:lstStyle/>
                    <a:p>
                      <a:pPr marL="0" indent="0" algn="ctr" defTabSz="457200" rtl="0" eaLnBrk="1" latinLnBrk="0" hangingPunct="1">
                        <a:lnSpc>
                          <a:spcPct val="107000"/>
                        </a:lnSpc>
                        <a:spcAft>
                          <a:spcPts val="800"/>
                        </a:spcAft>
                      </a:pPr>
                      <a:r>
                        <a:rPr lang="de-DE"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Das setze ich voraus</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Basis</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vMerge="1">
                  <a:txBody>
                    <a:bodyPr/>
                    <a:lstStyle/>
                    <a:p>
                      <a:endParaRPr lang="de-DE" dirty="0"/>
                    </a:p>
                  </a:txBody>
                  <a:tcPr/>
                </a:tc>
                <a:tc>
                  <a:txBody>
                    <a:bodyPr/>
                    <a:lstStyle/>
                    <a:p>
                      <a:pPr marL="0" indent="0" algn="ctr" defTabSz="457200" rtl="0" eaLnBrk="1" latinLnBrk="0" hangingPunct="1">
                        <a:lnSpc>
                          <a:spcPct val="107000"/>
                        </a:lnSpc>
                        <a:spcAft>
                          <a:spcPts val="800"/>
                        </a:spcAft>
                      </a:pPr>
                      <a:r>
                        <a:rPr lang="de-DE"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Das ist mir egal</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Basis</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vMerge="1">
                  <a:txBody>
                    <a:bodyPr/>
                    <a:lstStyle/>
                    <a:p>
                      <a:endParaRPr lang="de-DE" dirty="0"/>
                    </a:p>
                  </a:txBody>
                  <a:tcPr/>
                </a:tc>
                <a:tc>
                  <a:txBody>
                    <a:bodyPr/>
                    <a:lstStyle/>
                    <a:p>
                      <a:pPr marL="0" indent="0" algn="ctr" defTabSz="457200" rtl="0" eaLnBrk="1" latinLnBrk="0" hangingPunct="1">
                        <a:lnSpc>
                          <a:spcPct val="107000"/>
                        </a:lnSpc>
                        <a:spcAft>
                          <a:spcPts val="800"/>
                        </a:spcAft>
                      </a:pPr>
                      <a:r>
                        <a:rPr lang="de-DE"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Das nehme ich gerade noch hin</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Basis</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vMerge="1">
                  <a:txBody>
                    <a:bodyPr/>
                    <a:lstStyle/>
                    <a:p>
                      <a:endParaRPr lang="de-DE" dirty="0"/>
                    </a:p>
                  </a:txBody>
                  <a:tcPr/>
                </a:tc>
                <a:tc>
                  <a:txBody>
                    <a:bodyPr/>
                    <a:lstStyle/>
                    <a:p>
                      <a:pPr marL="0" indent="0" algn="ctr" defTabSz="457200" rtl="0" eaLnBrk="1" latinLnBrk="0" hangingPunct="1">
                        <a:lnSpc>
                          <a:spcPct val="107000"/>
                        </a:lnSpc>
                        <a:spcAft>
                          <a:spcPts val="800"/>
                        </a:spcAft>
                      </a:pPr>
                      <a:r>
                        <a:rPr lang="de-DE"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Das würde mich sehr stören</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Fraglich</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hteck 4"/>
          <p:cNvSpPr/>
          <p:nvPr/>
        </p:nvSpPr>
        <p:spPr>
          <a:xfrm>
            <a:off x="6657975" y="6293184"/>
            <a:ext cx="5514975" cy="400110"/>
          </a:xfrm>
          <a:prstGeom prst="rect">
            <a:avLst/>
          </a:prstGeom>
          <a:ln>
            <a:solidFill>
              <a:srgbClr val="C4D44E"/>
            </a:solidFill>
          </a:ln>
        </p:spPr>
        <p:txBody>
          <a:bodyPr wrap="square">
            <a:spAutoFit/>
          </a:bodyPr>
          <a:lstStyle/>
          <a:p>
            <a:pPr algn="r"/>
            <a:r>
              <a:rPr lang="de-DE" sz="1000" dirty="0"/>
              <a:t>Berger, C., </a:t>
            </a:r>
            <a:r>
              <a:rPr lang="de-DE" sz="1000" dirty="0" err="1"/>
              <a:t>Blauth</a:t>
            </a:r>
            <a:r>
              <a:rPr lang="de-DE" sz="1000" dirty="0"/>
              <a:t>, R. E. &amp; </a:t>
            </a:r>
            <a:r>
              <a:rPr lang="de-DE" sz="1000" dirty="0" err="1"/>
              <a:t>Boger</a:t>
            </a:r>
            <a:r>
              <a:rPr lang="de-DE" sz="1000" dirty="0"/>
              <a:t>, D. (1993). </a:t>
            </a:r>
            <a:r>
              <a:rPr lang="de-DE" sz="1000" dirty="0" err="1"/>
              <a:t>Kano’s</a:t>
            </a:r>
            <a:r>
              <a:rPr lang="de-DE" sz="1000" dirty="0"/>
              <a:t> </a:t>
            </a:r>
            <a:r>
              <a:rPr lang="de-DE" sz="1000" dirty="0" err="1"/>
              <a:t>Methods</a:t>
            </a:r>
            <a:r>
              <a:rPr lang="de-DE" sz="1000" dirty="0"/>
              <a:t> </a:t>
            </a:r>
            <a:r>
              <a:rPr lang="de-DE" sz="1000" dirty="0" err="1"/>
              <a:t>for</a:t>
            </a:r>
            <a:r>
              <a:rPr lang="de-DE" sz="1000" dirty="0"/>
              <a:t> Understanding Customer-</a:t>
            </a:r>
            <a:r>
              <a:rPr lang="de-DE" sz="1000" dirty="0" err="1"/>
              <a:t>Defindes</a:t>
            </a:r>
            <a:r>
              <a:rPr lang="de-DE" sz="1000" dirty="0"/>
              <a:t> Quality. </a:t>
            </a:r>
            <a:r>
              <a:rPr lang="de-DE" sz="1000" i="1" dirty="0"/>
              <a:t>Center </a:t>
            </a:r>
            <a:r>
              <a:rPr lang="de-DE" sz="1000" i="1" dirty="0" err="1"/>
              <a:t>For</a:t>
            </a:r>
            <a:r>
              <a:rPr lang="de-DE" sz="1000" i="1" dirty="0"/>
              <a:t> Quality </a:t>
            </a:r>
            <a:r>
              <a:rPr lang="de-DE" sz="1000" i="1" dirty="0" err="1"/>
              <a:t>of</a:t>
            </a:r>
            <a:r>
              <a:rPr lang="de-DE" sz="1000" i="1" dirty="0"/>
              <a:t> Management Journal</a:t>
            </a:r>
            <a:r>
              <a:rPr lang="de-DE" sz="1000" dirty="0"/>
              <a:t>, </a:t>
            </a:r>
            <a:r>
              <a:rPr lang="de-DE" sz="1000" i="1" dirty="0"/>
              <a:t>Vol. 2</a:t>
            </a:r>
            <a:r>
              <a:rPr lang="de-DE" sz="1000" dirty="0"/>
              <a:t>(4), 1–37.</a:t>
            </a:r>
            <a:endParaRPr lang="de-DE" sz="1000" dirty="0"/>
          </a:p>
        </p:txBody>
      </p:sp>
    </p:spTree>
    <p:extLst>
      <p:ext uri="{BB962C8B-B14F-4D97-AF65-F5344CB8AC3E}">
        <p14:creationId xmlns:p14="http://schemas.microsoft.com/office/powerpoint/2010/main" val="61233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Verwendete Literatur und Abbildungen</a:t>
            </a:r>
            <a:endParaRPr lang="de-DE" dirty="0"/>
          </a:p>
        </p:txBody>
      </p:sp>
      <p:sp>
        <p:nvSpPr>
          <p:cNvPr id="3" name="Inhaltsplatzhalter 2"/>
          <p:cNvSpPr>
            <a:spLocks noGrp="1"/>
          </p:cNvSpPr>
          <p:nvPr>
            <p:ph idx="1"/>
          </p:nvPr>
        </p:nvSpPr>
        <p:spPr>
          <a:xfrm>
            <a:off x="520700" y="1041400"/>
            <a:ext cx="11034184" cy="5079999"/>
          </a:xfrm>
        </p:spPr>
        <p:txBody>
          <a:bodyPr/>
          <a:lstStyle/>
          <a:p>
            <a:r>
              <a:rPr lang="de-DE" sz="1200" dirty="0"/>
              <a:t>Berger, C., </a:t>
            </a:r>
            <a:r>
              <a:rPr lang="de-DE" sz="1200" dirty="0" err="1"/>
              <a:t>Blauth</a:t>
            </a:r>
            <a:r>
              <a:rPr lang="de-DE" sz="1200" dirty="0"/>
              <a:t>, R. E. &amp; </a:t>
            </a:r>
            <a:r>
              <a:rPr lang="de-DE" sz="1200" dirty="0" err="1"/>
              <a:t>Boger</a:t>
            </a:r>
            <a:r>
              <a:rPr lang="de-DE" sz="1200" dirty="0"/>
              <a:t>, D. (1993). </a:t>
            </a:r>
            <a:r>
              <a:rPr lang="de-DE" sz="1200" dirty="0" err="1"/>
              <a:t>Kano’s</a:t>
            </a:r>
            <a:r>
              <a:rPr lang="de-DE" sz="1200" dirty="0"/>
              <a:t> </a:t>
            </a:r>
            <a:r>
              <a:rPr lang="de-DE" sz="1200" dirty="0" err="1"/>
              <a:t>Methods</a:t>
            </a:r>
            <a:r>
              <a:rPr lang="de-DE" sz="1200" dirty="0"/>
              <a:t> </a:t>
            </a:r>
            <a:r>
              <a:rPr lang="de-DE" sz="1200" dirty="0" err="1"/>
              <a:t>for</a:t>
            </a:r>
            <a:r>
              <a:rPr lang="de-DE" sz="1200" dirty="0"/>
              <a:t> Understanding Customer-</a:t>
            </a:r>
            <a:r>
              <a:rPr lang="de-DE" sz="1200" dirty="0" err="1"/>
              <a:t>Defindes</a:t>
            </a:r>
            <a:r>
              <a:rPr lang="de-DE" sz="1200" dirty="0"/>
              <a:t> Quality. </a:t>
            </a:r>
            <a:r>
              <a:rPr lang="de-DE" sz="1200" i="1" dirty="0"/>
              <a:t>Center </a:t>
            </a:r>
            <a:r>
              <a:rPr lang="de-DE" sz="1200" i="1" dirty="0" err="1"/>
              <a:t>For</a:t>
            </a:r>
            <a:r>
              <a:rPr lang="de-DE" sz="1200" i="1" dirty="0"/>
              <a:t> Quality </a:t>
            </a:r>
            <a:r>
              <a:rPr lang="de-DE" sz="1200" i="1" dirty="0" err="1"/>
              <a:t>of</a:t>
            </a:r>
            <a:r>
              <a:rPr lang="de-DE" sz="1200" i="1" dirty="0"/>
              <a:t> Management Journal</a:t>
            </a:r>
            <a:r>
              <a:rPr lang="de-DE" sz="1200" dirty="0"/>
              <a:t>, </a:t>
            </a:r>
            <a:r>
              <a:rPr lang="de-DE" sz="1200" i="1" dirty="0"/>
              <a:t>Vol. 2</a:t>
            </a:r>
            <a:r>
              <a:rPr lang="de-DE" sz="1200" dirty="0"/>
              <a:t>(4), 1–37.</a:t>
            </a:r>
          </a:p>
          <a:p>
            <a:r>
              <a:rPr lang="de-DE" sz="1200" dirty="0"/>
              <a:t>Bocken, N. M. P., Rana, P. &amp; Short, S. W. (2015). Value </a:t>
            </a:r>
            <a:r>
              <a:rPr lang="de-DE" sz="1200" dirty="0" err="1"/>
              <a:t>mapping</a:t>
            </a:r>
            <a:r>
              <a:rPr lang="de-DE" sz="1200" dirty="0"/>
              <a:t> </a:t>
            </a:r>
            <a:r>
              <a:rPr lang="de-DE" sz="1200" dirty="0" err="1"/>
              <a:t>for</a:t>
            </a:r>
            <a:r>
              <a:rPr lang="de-DE" sz="1200" dirty="0"/>
              <a:t> </a:t>
            </a:r>
            <a:r>
              <a:rPr lang="de-DE" sz="1200" dirty="0" err="1"/>
              <a:t>sustainable</a:t>
            </a:r>
            <a:r>
              <a:rPr lang="de-DE" sz="1200" dirty="0"/>
              <a:t> </a:t>
            </a:r>
            <a:r>
              <a:rPr lang="de-DE" sz="1200" dirty="0" err="1"/>
              <a:t>business</a:t>
            </a:r>
            <a:r>
              <a:rPr lang="de-DE" sz="1200" dirty="0"/>
              <a:t> </a:t>
            </a:r>
            <a:r>
              <a:rPr lang="de-DE" sz="1200" dirty="0" err="1"/>
              <a:t>thinking</a:t>
            </a:r>
            <a:r>
              <a:rPr lang="de-DE" sz="1200" dirty="0"/>
              <a:t>. </a:t>
            </a:r>
            <a:r>
              <a:rPr lang="de-DE" sz="1200" i="1" dirty="0"/>
              <a:t>Journal </a:t>
            </a:r>
            <a:r>
              <a:rPr lang="de-DE" sz="1200" i="1" dirty="0" err="1"/>
              <a:t>of</a:t>
            </a:r>
            <a:r>
              <a:rPr lang="de-DE" sz="1200" i="1" dirty="0"/>
              <a:t> Industrial </a:t>
            </a:r>
            <a:r>
              <a:rPr lang="de-DE" sz="1200" i="1" dirty="0" err="1"/>
              <a:t>and</a:t>
            </a:r>
            <a:r>
              <a:rPr lang="de-DE" sz="1200" i="1" dirty="0"/>
              <a:t> </a:t>
            </a:r>
            <a:r>
              <a:rPr lang="de-DE" sz="1200" i="1" dirty="0" err="1"/>
              <a:t>Production</a:t>
            </a:r>
            <a:r>
              <a:rPr lang="de-DE" sz="1200" i="1" dirty="0"/>
              <a:t> Engineering</a:t>
            </a:r>
            <a:r>
              <a:rPr lang="de-DE" sz="1200" dirty="0"/>
              <a:t>, </a:t>
            </a:r>
            <a:r>
              <a:rPr lang="de-DE" sz="1200" i="1" dirty="0"/>
              <a:t>32</a:t>
            </a:r>
            <a:r>
              <a:rPr lang="de-DE" sz="1200" dirty="0"/>
              <a:t>(1), 67–81.</a:t>
            </a:r>
          </a:p>
          <a:p>
            <a:r>
              <a:rPr lang="de-DE" sz="1200" dirty="0"/>
              <a:t>Bocken, N., Short, S., Rana, P. &amp; Evans, S. (2013). A </a:t>
            </a:r>
            <a:r>
              <a:rPr lang="de-DE" sz="1200" dirty="0" err="1"/>
              <a:t>value</a:t>
            </a:r>
            <a:r>
              <a:rPr lang="de-DE" sz="1200" dirty="0"/>
              <a:t> </a:t>
            </a:r>
            <a:r>
              <a:rPr lang="de-DE" sz="1200" dirty="0" err="1"/>
              <a:t>mapping</a:t>
            </a:r>
            <a:r>
              <a:rPr lang="de-DE" sz="1200" dirty="0"/>
              <a:t> </a:t>
            </a:r>
            <a:r>
              <a:rPr lang="de-DE" sz="1200" dirty="0" err="1"/>
              <a:t>tool</a:t>
            </a:r>
            <a:r>
              <a:rPr lang="de-DE" sz="1200" dirty="0"/>
              <a:t> </a:t>
            </a:r>
            <a:r>
              <a:rPr lang="de-DE" sz="1200" dirty="0" err="1"/>
              <a:t>for</a:t>
            </a:r>
            <a:r>
              <a:rPr lang="de-DE" sz="1200" dirty="0"/>
              <a:t> </a:t>
            </a:r>
            <a:r>
              <a:rPr lang="de-DE" sz="1200" dirty="0" err="1"/>
              <a:t>sustainable</a:t>
            </a:r>
            <a:r>
              <a:rPr lang="de-DE" sz="1200" dirty="0"/>
              <a:t> </a:t>
            </a:r>
            <a:r>
              <a:rPr lang="de-DE" sz="1200" dirty="0" err="1"/>
              <a:t>business</a:t>
            </a:r>
            <a:r>
              <a:rPr lang="de-DE" sz="1200" dirty="0"/>
              <a:t> </a:t>
            </a:r>
            <a:r>
              <a:rPr lang="de-DE" sz="1200" dirty="0" err="1"/>
              <a:t>modelling</a:t>
            </a:r>
            <a:r>
              <a:rPr lang="de-DE" sz="1200" dirty="0"/>
              <a:t>. (G. </a:t>
            </a:r>
            <a:r>
              <a:rPr lang="de-DE" sz="1200" dirty="0" err="1"/>
              <a:t>Lenssen</a:t>
            </a:r>
            <a:r>
              <a:rPr lang="de-DE" sz="1200" dirty="0"/>
              <a:t>, </a:t>
            </a:r>
            <a:r>
              <a:rPr lang="de-DE" sz="1200" dirty="0" err="1"/>
              <a:t>Mollie</a:t>
            </a:r>
            <a:r>
              <a:rPr lang="de-DE" sz="1200" dirty="0"/>
              <a:t> </a:t>
            </a:r>
            <a:r>
              <a:rPr lang="de-DE" sz="1200" dirty="0" err="1"/>
              <a:t>Painter</a:t>
            </a:r>
            <a:r>
              <a:rPr lang="de-DE" sz="1200" dirty="0"/>
              <a:t>, Aileen Ion, Hrsg.)</a:t>
            </a:r>
            <a:r>
              <a:rPr lang="de-DE" sz="1200" i="1" dirty="0"/>
              <a:t>Corporate </a:t>
            </a:r>
            <a:r>
              <a:rPr lang="de-DE" sz="1200" i="1" dirty="0" err="1"/>
              <a:t>Governance</a:t>
            </a:r>
            <a:r>
              <a:rPr lang="de-DE" sz="1200" i="1" dirty="0"/>
              <a:t>: The international </a:t>
            </a:r>
            <a:r>
              <a:rPr lang="de-DE" sz="1200" i="1" dirty="0" err="1"/>
              <a:t>journal</a:t>
            </a:r>
            <a:r>
              <a:rPr lang="de-DE" sz="1200" i="1" dirty="0"/>
              <a:t> </a:t>
            </a:r>
            <a:r>
              <a:rPr lang="de-DE" sz="1200" i="1" dirty="0" err="1"/>
              <a:t>of</a:t>
            </a:r>
            <a:r>
              <a:rPr lang="de-DE" sz="1200" i="1" dirty="0"/>
              <a:t> </a:t>
            </a:r>
            <a:r>
              <a:rPr lang="de-DE" sz="1200" i="1" dirty="0" err="1"/>
              <a:t>business</a:t>
            </a:r>
            <a:r>
              <a:rPr lang="de-DE" sz="1200" i="1" dirty="0"/>
              <a:t> in </a:t>
            </a:r>
            <a:r>
              <a:rPr lang="de-DE" sz="1200" i="1" dirty="0" err="1"/>
              <a:t>society</a:t>
            </a:r>
            <a:r>
              <a:rPr lang="de-DE" sz="1200" dirty="0"/>
              <a:t>, </a:t>
            </a:r>
            <a:r>
              <a:rPr lang="de-DE" sz="1200" i="1" dirty="0"/>
              <a:t>13</a:t>
            </a:r>
            <a:r>
              <a:rPr lang="de-DE" sz="1200" dirty="0"/>
              <a:t>(5), 482–497.</a:t>
            </a:r>
          </a:p>
          <a:p>
            <a:r>
              <a:rPr lang="de-DE" sz="1200" dirty="0" smtClean="0"/>
              <a:t>Kano</a:t>
            </a:r>
            <a:r>
              <a:rPr lang="de-DE" sz="1200" dirty="0"/>
              <a:t>, N., </a:t>
            </a:r>
            <a:r>
              <a:rPr lang="de-DE" sz="1200" dirty="0" err="1"/>
              <a:t>Seraku</a:t>
            </a:r>
            <a:r>
              <a:rPr lang="de-DE" sz="1200" dirty="0"/>
              <a:t>, N., Takahashi, F. &amp; </a:t>
            </a:r>
            <a:r>
              <a:rPr lang="de-DE" sz="1200" dirty="0" err="1"/>
              <a:t>Tsuji</a:t>
            </a:r>
            <a:r>
              <a:rPr lang="de-DE" sz="1200" dirty="0"/>
              <a:t>, S. (1984). </a:t>
            </a:r>
            <a:r>
              <a:rPr lang="de-DE" sz="1200" dirty="0" err="1"/>
              <a:t>Attractive</a:t>
            </a:r>
            <a:r>
              <a:rPr lang="de-DE" sz="1200" dirty="0"/>
              <a:t> Quality </a:t>
            </a:r>
            <a:r>
              <a:rPr lang="de-DE" sz="1200" dirty="0" err="1"/>
              <a:t>and</a:t>
            </a:r>
            <a:r>
              <a:rPr lang="de-DE" sz="1200" dirty="0"/>
              <a:t> Must-</a:t>
            </a:r>
            <a:r>
              <a:rPr lang="de-DE" sz="1200" dirty="0" err="1"/>
              <a:t>be</a:t>
            </a:r>
            <a:r>
              <a:rPr lang="de-DE" sz="1200" dirty="0"/>
              <a:t> Quality. </a:t>
            </a:r>
            <a:r>
              <a:rPr lang="de-DE" sz="1200" i="1" dirty="0"/>
              <a:t>Journal </a:t>
            </a:r>
            <a:r>
              <a:rPr lang="de-DE" sz="1200" i="1" dirty="0" err="1"/>
              <a:t>of</a:t>
            </a:r>
            <a:r>
              <a:rPr lang="de-DE" sz="1200" i="1" dirty="0"/>
              <a:t> </a:t>
            </a:r>
            <a:r>
              <a:rPr lang="de-DE" sz="1200" i="1" dirty="0" err="1"/>
              <a:t>the</a:t>
            </a:r>
            <a:r>
              <a:rPr lang="de-DE" sz="1200" i="1" dirty="0"/>
              <a:t> </a:t>
            </a:r>
            <a:r>
              <a:rPr lang="de-DE" sz="1200" i="1" dirty="0" err="1"/>
              <a:t>Japanese</a:t>
            </a:r>
            <a:r>
              <a:rPr lang="de-DE" sz="1200" i="1" dirty="0"/>
              <a:t> Society </a:t>
            </a:r>
            <a:r>
              <a:rPr lang="de-DE" sz="1200" i="1" dirty="0" err="1"/>
              <a:t>for</a:t>
            </a:r>
            <a:r>
              <a:rPr lang="de-DE" sz="1200" i="1" dirty="0"/>
              <a:t> Quality Control</a:t>
            </a:r>
            <a:r>
              <a:rPr lang="de-DE" sz="1200" dirty="0"/>
              <a:t>, (14), 39–48.</a:t>
            </a:r>
          </a:p>
          <a:p>
            <a:pPr marL="0" indent="0">
              <a:buNone/>
            </a:pPr>
            <a:r>
              <a:rPr lang="de-DE" sz="1200" b="1" dirty="0" smtClean="0"/>
              <a:t>Abbildungen</a:t>
            </a:r>
            <a:r>
              <a:rPr lang="de-DE" sz="1200" b="1" dirty="0" smtClean="0"/>
              <a:t>:</a:t>
            </a:r>
            <a:endParaRPr lang="de-DE" sz="1200" b="1" dirty="0"/>
          </a:p>
          <a:p>
            <a:r>
              <a:rPr lang="de-DE" sz="1200" dirty="0"/>
              <a:t>Ein besonderen Dank an </a:t>
            </a:r>
            <a:r>
              <a:rPr lang="de-DE" sz="1200" dirty="0" smtClean="0">
                <a:hlinkClick r:id="rId2"/>
              </a:rPr>
              <a:t>www.Pexels.com</a:t>
            </a:r>
            <a:r>
              <a:rPr lang="de-DE" sz="1200" dirty="0" smtClean="0"/>
              <a:t> </a:t>
            </a:r>
            <a:r>
              <a:rPr lang="de-DE" sz="1200" dirty="0" smtClean="0"/>
              <a:t>für die Fotos.</a:t>
            </a:r>
            <a:endParaRPr lang="de-DE" sz="1200" dirty="0"/>
          </a:p>
          <a:p>
            <a:endParaRPr lang="de-DE" dirty="0"/>
          </a:p>
        </p:txBody>
      </p:sp>
    </p:spTree>
    <p:extLst>
      <p:ext uri="{BB962C8B-B14F-4D97-AF65-F5344CB8AC3E}">
        <p14:creationId xmlns:p14="http://schemas.microsoft.com/office/powerpoint/2010/main" val="124738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40"/>
            <a:ext cx="11034184" cy="622724"/>
          </a:xfrm>
        </p:spPr>
        <p:txBody>
          <a:bodyPr/>
          <a:lstStyle/>
          <a:p>
            <a:r>
              <a:rPr lang="de-DE" dirty="0" smtClean="0"/>
              <a:t>Ihre möglichen nächsten Schritte im Anschluss des Workshops</a:t>
            </a:r>
            <a:endParaRPr lang="de-DE" dirty="0"/>
          </a:p>
        </p:txBody>
      </p:sp>
      <p:sp>
        <p:nvSpPr>
          <p:cNvPr id="3" name="Inhaltsplatzhalter 2"/>
          <p:cNvSpPr>
            <a:spLocks noGrp="1"/>
          </p:cNvSpPr>
          <p:nvPr>
            <p:ph idx="1"/>
          </p:nvPr>
        </p:nvSpPr>
        <p:spPr>
          <a:xfrm>
            <a:off x="520700" y="1781331"/>
            <a:ext cx="11034184" cy="4309750"/>
          </a:xfrm>
        </p:spPr>
        <p:txBody>
          <a:bodyPr/>
          <a:lstStyle/>
          <a:p>
            <a:pPr marL="0" indent="0">
              <a:spcAft>
                <a:spcPts val="300"/>
              </a:spcAft>
              <a:buNone/>
            </a:pPr>
            <a:r>
              <a:rPr lang="de-DE" sz="1200" b="1" dirty="0" smtClean="0"/>
              <a:t>Für Ihre </a:t>
            </a:r>
            <a:r>
              <a:rPr lang="de-DE" sz="1200" b="1" dirty="0" err="1" smtClean="0"/>
              <a:t>Workshopinhalte</a:t>
            </a:r>
            <a:r>
              <a:rPr lang="de-DE" sz="1200" b="1" dirty="0" smtClean="0"/>
              <a:t> schlagen wir vor:</a:t>
            </a:r>
          </a:p>
          <a:p>
            <a:pPr lvl="0">
              <a:spcAft>
                <a:spcPts val="300"/>
              </a:spcAft>
            </a:pPr>
            <a:r>
              <a:rPr lang="de-DE" sz="1200" dirty="0" smtClean="0">
                <a:solidFill>
                  <a:srgbClr val="000000"/>
                </a:solidFill>
              </a:rPr>
              <a:t>Schauen Sie sich Ihre Arbeitsergebnisse aus der Stakeholder- und Value Map an und arbeiten Sie, validieren Sie und überlegen Sie diese weiter</a:t>
            </a:r>
            <a:endParaRPr lang="de-DE" sz="1200" b="1" dirty="0" smtClean="0"/>
          </a:p>
          <a:p>
            <a:pPr marL="0" indent="0">
              <a:buNone/>
            </a:pPr>
            <a:r>
              <a:rPr lang="de-DE" sz="1200" b="1" dirty="0" smtClean="0"/>
              <a:t>Für Ihre </a:t>
            </a:r>
            <a:r>
              <a:rPr lang="de-DE" sz="1200" b="1" dirty="0" err="1" smtClean="0"/>
              <a:t>Stakeholderanalyse</a:t>
            </a:r>
            <a:r>
              <a:rPr lang="de-DE" sz="1200" b="1" dirty="0" smtClean="0"/>
              <a:t> schlagen wir vor:</a:t>
            </a:r>
          </a:p>
          <a:p>
            <a:pPr>
              <a:spcAft>
                <a:spcPts val="300"/>
              </a:spcAft>
            </a:pPr>
            <a:r>
              <a:rPr lang="de-DE" sz="1200" dirty="0" smtClean="0"/>
              <a:t>Führen Sie zur weiteren Erkenntnisgewinnung über die verschiedenen Bedürfnisse vertiefende Feldforschung sowie Interviews durch, um qualifizierte Aussagen, ohne Annahmen, treffen zu können</a:t>
            </a:r>
          </a:p>
          <a:p>
            <a:pPr marL="0" indent="0">
              <a:buNone/>
            </a:pPr>
            <a:r>
              <a:rPr lang="de-DE" sz="1200" b="1" dirty="0" smtClean="0"/>
              <a:t>Für Ihre Wertschöpfungsanalyse schlagen wir vor:</a:t>
            </a:r>
          </a:p>
          <a:p>
            <a:pPr lvl="0">
              <a:spcAft>
                <a:spcPts val="300"/>
              </a:spcAft>
            </a:pPr>
            <a:r>
              <a:rPr lang="de-DE" sz="1200" dirty="0" smtClean="0"/>
              <a:t>Analysieren Sie, welche positiven bzw. negativen Ergebnisse (ökonomisch, sozial oder ökologisch) Ihr Unternehmen bei Erreichen Ihrer Vision sowie Mission erzielt</a:t>
            </a:r>
          </a:p>
          <a:p>
            <a:pPr lvl="0">
              <a:spcAft>
                <a:spcPts val="300"/>
              </a:spcAft>
            </a:pPr>
            <a:r>
              <a:rPr lang="de-DE" sz="1200" dirty="0" smtClean="0"/>
              <a:t>Analysieren Sie, wie sehr Ihre Wertschöpfung einer Belastung durch externe Nachhaltigkeitsrisiken, z.B. bedingt durch den Klimawandel, Rohstoffknappheit, o.Ä., ausgesetzt ist</a:t>
            </a:r>
          </a:p>
          <a:p>
            <a:pPr lvl="0">
              <a:spcAft>
                <a:spcPts val="300"/>
              </a:spcAft>
            </a:pPr>
            <a:r>
              <a:rPr lang="de-DE" sz="1200" dirty="0" smtClean="0"/>
              <a:t>Analysieren Sie, wo sich Ineffizienzen und sich widersprechende Ziele verstecken, z.B. wo Ressourcen unnötig verschwendet werden oder die Ziele nicht auf einander abgestimmt sind</a:t>
            </a:r>
          </a:p>
          <a:p>
            <a:pPr marL="0" indent="0">
              <a:buNone/>
            </a:pPr>
            <a:r>
              <a:rPr lang="de-DE" sz="1200" b="1" dirty="0" smtClean="0"/>
              <a:t>Für Ihre Nachhaltigkeitsanalyse schlagen wir vor:</a:t>
            </a:r>
          </a:p>
          <a:p>
            <a:pPr lvl="0">
              <a:spcAft>
                <a:spcPts val="300"/>
              </a:spcAft>
            </a:pPr>
            <a:r>
              <a:rPr lang="de-DE" sz="1200" dirty="0" smtClean="0"/>
              <a:t>Analysieren Sie inwiefern eine konventionelle, nicht- nachhaltige, Ausrichtung ihres Nutzenversprechens für Sie Konsequenzen hätte?</a:t>
            </a:r>
          </a:p>
          <a:p>
            <a:pPr lvl="0">
              <a:spcAft>
                <a:spcPts val="300"/>
              </a:spcAft>
            </a:pPr>
            <a:r>
              <a:rPr lang="de-DE" sz="1200" dirty="0" smtClean="0"/>
              <a:t>Analysieren Sie, ob Sie Aspekte der Nachhaltigkeit entlang des gesamten Produktlebenszyklus und der Wertschöpfungskette berücksichtigt werden </a:t>
            </a:r>
            <a:br>
              <a:rPr lang="de-DE" sz="1200" dirty="0" smtClean="0"/>
            </a:br>
            <a:r>
              <a:rPr lang="de-DE" sz="1200" dirty="0" smtClean="0"/>
              <a:t>(z.B. Ressourceneinsparung, Kreislaufwirtschaftsprinzipien, soziale Gerechtigkeit, </a:t>
            </a:r>
            <a:r>
              <a:rPr lang="de-DE" sz="1200" dirty="0" err="1" smtClean="0"/>
              <a:t>uvm</a:t>
            </a:r>
            <a:r>
              <a:rPr lang="de-DE" sz="1200" dirty="0" smtClean="0"/>
              <a:t>.)?</a:t>
            </a:r>
          </a:p>
          <a:p>
            <a:pPr lvl="0">
              <a:spcAft>
                <a:spcPts val="300"/>
              </a:spcAft>
            </a:pPr>
            <a:r>
              <a:rPr lang="de-DE" sz="1200" dirty="0" smtClean="0"/>
              <a:t>Untersuchen Sie mithilfe der beiden Methoden Value</a:t>
            </a:r>
            <a:r>
              <a:rPr lang="de-DE" sz="1200" i="1" dirty="0" smtClean="0"/>
              <a:t> </a:t>
            </a:r>
            <a:r>
              <a:rPr lang="de-DE" sz="1200" dirty="0" smtClean="0"/>
              <a:t>Map und dem angepassten Kano Modell für Kundenzufriedenheit und Nachhaltigkeit Ihre Wertgenerierung und Nachhaltigkeitsintegrierung weiter</a:t>
            </a:r>
            <a:endParaRPr lang="de-DE" sz="1200" dirty="0"/>
          </a:p>
        </p:txBody>
      </p:sp>
      <p:sp>
        <p:nvSpPr>
          <p:cNvPr id="5" name="Abgerundetes Rechteck 4"/>
          <p:cNvSpPr/>
          <p:nvPr/>
        </p:nvSpPr>
        <p:spPr bwMode="auto">
          <a:xfrm>
            <a:off x="520700" y="1037064"/>
            <a:ext cx="11235871" cy="69260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Der Workshop hat Ihnen das </a:t>
            </a:r>
            <a:r>
              <a:rPr lang="de-DE" b="0" kern="0" dirty="0" err="1">
                <a:solidFill>
                  <a:srgbClr val="000000"/>
                </a:solidFill>
                <a:latin typeface="Calibri"/>
              </a:rPr>
              <a:t>Sustainable</a:t>
            </a:r>
            <a:r>
              <a:rPr lang="de-DE" b="0" kern="0" dirty="0">
                <a:solidFill>
                  <a:srgbClr val="000000"/>
                </a:solidFill>
                <a:latin typeface="Calibri"/>
              </a:rPr>
              <a:t> Value Proposition Design in seiner Gänze näher gebracht. </a:t>
            </a:r>
            <a:br>
              <a:rPr lang="de-DE" b="0" kern="0" dirty="0">
                <a:solidFill>
                  <a:srgbClr val="000000"/>
                </a:solidFill>
                <a:latin typeface="Calibri"/>
              </a:rPr>
            </a:br>
            <a:r>
              <a:rPr lang="de-DE" b="0" kern="0" dirty="0">
                <a:solidFill>
                  <a:srgbClr val="000000"/>
                </a:solidFill>
                <a:latin typeface="Calibri"/>
              </a:rPr>
              <a:t>Nun </a:t>
            </a:r>
            <a:r>
              <a:rPr lang="de-DE" b="0" kern="0" dirty="0" smtClean="0">
                <a:solidFill>
                  <a:srgbClr val="000000"/>
                </a:solidFill>
                <a:latin typeface="Calibri"/>
              </a:rPr>
              <a:t>liegt </a:t>
            </a:r>
            <a:r>
              <a:rPr lang="de-DE" b="0" kern="0" dirty="0">
                <a:solidFill>
                  <a:srgbClr val="000000"/>
                </a:solidFill>
                <a:latin typeface="Calibri"/>
              </a:rPr>
              <a:t>es an Ihnen, die Ergebnisse zu vertiefen und weiter </a:t>
            </a:r>
            <a:r>
              <a:rPr lang="de-DE" b="0" kern="0" dirty="0" smtClean="0">
                <a:solidFill>
                  <a:srgbClr val="000000"/>
                </a:solidFill>
                <a:latin typeface="Calibri"/>
              </a:rPr>
              <a:t>auszuarbeiten, um Ihre SVP zu finalisieren. </a:t>
            </a:r>
            <a:br>
              <a:rPr lang="de-DE" b="0" kern="0" dirty="0" smtClean="0">
                <a:solidFill>
                  <a:srgbClr val="000000"/>
                </a:solidFill>
                <a:latin typeface="Calibri"/>
              </a:rPr>
            </a:br>
            <a:r>
              <a:rPr lang="de-DE" b="0" kern="0" dirty="0" smtClean="0">
                <a:solidFill>
                  <a:srgbClr val="000000"/>
                </a:solidFill>
                <a:latin typeface="Calibri"/>
              </a:rPr>
              <a:t>Anbei finden Sie Tipps für weitere Analysen sowie zwei Instrumente, um Ihre Wertschöpfung sowie Nachhaltigkeitsmerkmale Ihrer P&amp;S zu </a:t>
            </a:r>
            <a:r>
              <a:rPr lang="de-DE" b="0" kern="0" dirty="0" err="1" smtClean="0">
                <a:solidFill>
                  <a:srgbClr val="000000"/>
                </a:solidFill>
                <a:latin typeface="Calibri"/>
              </a:rPr>
              <a:t>challengen</a:t>
            </a:r>
            <a:r>
              <a:rPr lang="de-DE" b="0" kern="0" dirty="0" smtClean="0">
                <a:solidFill>
                  <a:srgbClr val="000000"/>
                </a:solidFill>
                <a:latin typeface="Calibri"/>
              </a:rPr>
              <a:t>.</a:t>
            </a:r>
            <a:endParaRPr lang="de-DE" b="0" kern="0" dirty="0">
              <a:solidFill>
                <a:srgbClr val="000000"/>
              </a:solidFill>
              <a:latin typeface="Calibri"/>
            </a:endParaRPr>
          </a:p>
        </p:txBody>
      </p:sp>
    </p:spTree>
    <p:extLst>
      <p:ext uri="{BB962C8B-B14F-4D97-AF65-F5344CB8AC3E}">
        <p14:creationId xmlns:p14="http://schemas.microsoft.com/office/powerpoint/2010/main" val="278705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699" y="414339"/>
            <a:ext cx="11573330" cy="898525"/>
          </a:xfrm>
        </p:spPr>
        <p:txBody>
          <a:bodyPr/>
          <a:lstStyle/>
          <a:p>
            <a:r>
              <a:rPr lang="de-DE" sz="2400" dirty="0" smtClean="0"/>
              <a:t>Das Value Mapping Tool sowie das Kano-Modell für Kundenzufriedenheit &amp; Nachhaltigkeit</a:t>
            </a:r>
            <a:endParaRPr lang="de-DE" sz="2400" dirty="0"/>
          </a:p>
        </p:txBody>
      </p:sp>
      <p:pic>
        <p:nvPicPr>
          <p:cNvPr id="5" name="Grafik 4">
            <a:extLst>
              <a:ext uri="{FF2B5EF4-FFF2-40B4-BE49-F238E27FC236}">
                <a16:creationId xmlns="" xmlns:a16="http://schemas.microsoft.com/office/drawing/2014/main" id="{CBE6873B-1E69-4EBE-B975-DB45035CCD97}"/>
              </a:ext>
            </a:extLst>
          </p:cNvPr>
          <p:cNvPicPr>
            <a:picLocks noChangeAspect="1"/>
          </p:cNvPicPr>
          <p:nvPr/>
        </p:nvPicPr>
        <p:blipFill>
          <a:blip r:embed="rId3"/>
          <a:stretch>
            <a:fillRect/>
          </a:stretch>
        </p:blipFill>
        <p:spPr>
          <a:xfrm>
            <a:off x="800100" y="1456262"/>
            <a:ext cx="4665588" cy="3708000"/>
          </a:xfrm>
          <a:prstGeom prst="rect">
            <a:avLst/>
          </a:prstGeom>
          <a:ln>
            <a:solidFill>
              <a:srgbClr val="9BBE3D"/>
            </a:solidFill>
          </a:ln>
        </p:spPr>
      </p:pic>
      <p:pic>
        <p:nvPicPr>
          <p:cNvPr id="8" name="Inhaltsplatzhalter 3"/>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6874884" y="1456262"/>
            <a:ext cx="4680000" cy="3708000"/>
          </a:xfrm>
          <a:ln>
            <a:solidFill>
              <a:srgbClr val="9BBE3D"/>
            </a:solidFill>
          </a:ln>
        </p:spPr>
      </p:pic>
      <p:sp>
        <p:nvSpPr>
          <p:cNvPr id="9" name="Rechteck 8"/>
          <p:cNvSpPr/>
          <p:nvPr/>
        </p:nvSpPr>
        <p:spPr>
          <a:xfrm>
            <a:off x="2173207" y="5307660"/>
            <a:ext cx="1919372" cy="777136"/>
          </a:xfrm>
          <a:prstGeom prst="rect">
            <a:avLst/>
          </a:prstGeom>
        </p:spPr>
        <p:txBody>
          <a:bodyPr wrap="none">
            <a:spAutoFit/>
          </a:bodyPr>
          <a:lstStyle/>
          <a:p>
            <a:pPr algn="ctr">
              <a:spcAft>
                <a:spcPts val="300"/>
              </a:spcAft>
            </a:pPr>
            <a:r>
              <a:rPr lang="de-DE" dirty="0" smtClean="0">
                <a:latin typeface="+mn-lt"/>
              </a:rPr>
              <a:t>Instrument Nr. 1</a:t>
            </a:r>
          </a:p>
          <a:p>
            <a:pPr algn="ctr">
              <a:spcAft>
                <a:spcPts val="300"/>
              </a:spcAft>
            </a:pPr>
            <a:r>
              <a:rPr lang="de-DE" dirty="0" smtClean="0">
                <a:latin typeface="+mn-lt"/>
              </a:rPr>
              <a:t>Value </a:t>
            </a:r>
            <a:r>
              <a:rPr lang="de-DE" dirty="0">
                <a:latin typeface="+mn-lt"/>
              </a:rPr>
              <a:t>Mapping </a:t>
            </a:r>
            <a:r>
              <a:rPr lang="de-DE" dirty="0" smtClean="0">
                <a:latin typeface="+mn-lt"/>
              </a:rPr>
              <a:t>Tool</a:t>
            </a:r>
            <a:br>
              <a:rPr lang="de-DE" dirty="0" smtClean="0">
                <a:latin typeface="+mn-lt"/>
              </a:rPr>
            </a:br>
            <a:r>
              <a:rPr lang="de-DE" dirty="0" smtClean="0">
                <a:latin typeface="+mn-lt"/>
              </a:rPr>
              <a:t>für Ihre Wertschöpfung</a:t>
            </a:r>
            <a:endParaRPr lang="de-DE" dirty="0">
              <a:latin typeface="+mn-lt"/>
            </a:endParaRPr>
          </a:p>
        </p:txBody>
      </p:sp>
      <p:sp>
        <p:nvSpPr>
          <p:cNvPr id="10" name="Rechteck 9"/>
          <p:cNvSpPr/>
          <p:nvPr/>
        </p:nvSpPr>
        <p:spPr>
          <a:xfrm>
            <a:off x="7710466" y="5307660"/>
            <a:ext cx="3008837" cy="777136"/>
          </a:xfrm>
          <a:prstGeom prst="rect">
            <a:avLst/>
          </a:prstGeom>
        </p:spPr>
        <p:txBody>
          <a:bodyPr wrap="none">
            <a:spAutoFit/>
          </a:bodyPr>
          <a:lstStyle/>
          <a:p>
            <a:pPr algn="ctr">
              <a:spcAft>
                <a:spcPts val="300"/>
              </a:spcAft>
            </a:pPr>
            <a:r>
              <a:rPr lang="de-DE" dirty="0" smtClean="0">
                <a:latin typeface="+mn-lt"/>
              </a:rPr>
              <a:t>Instrument Nr. 2</a:t>
            </a:r>
          </a:p>
          <a:p>
            <a:pPr algn="ctr">
              <a:spcAft>
                <a:spcPts val="300"/>
              </a:spcAft>
            </a:pPr>
            <a:r>
              <a:rPr lang="de-DE" dirty="0" smtClean="0">
                <a:latin typeface="+mn-lt"/>
              </a:rPr>
              <a:t>Kano-Modell für Kundenzufriedenheit</a:t>
            </a:r>
            <a:br>
              <a:rPr lang="de-DE" dirty="0" smtClean="0">
                <a:latin typeface="+mn-lt"/>
              </a:rPr>
            </a:br>
            <a:r>
              <a:rPr lang="de-DE" dirty="0" smtClean="0">
                <a:latin typeface="+mn-lt"/>
              </a:rPr>
              <a:t>und Nachhaltigkeit</a:t>
            </a:r>
            <a:endParaRPr lang="de-DE" dirty="0">
              <a:latin typeface="+mn-lt"/>
            </a:endParaRPr>
          </a:p>
        </p:txBody>
      </p:sp>
    </p:spTree>
    <p:extLst>
      <p:ext uri="{BB962C8B-B14F-4D97-AF65-F5344CB8AC3E}">
        <p14:creationId xmlns:p14="http://schemas.microsoft.com/office/powerpoint/2010/main" val="3231376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Instrument Nr. 1: Value Mapping Tool für Ihre Wertschöpfung</a:t>
            </a:r>
          </a:p>
        </p:txBody>
      </p:sp>
      <p:sp>
        <p:nvSpPr>
          <p:cNvPr id="12" name="Rechteck 11"/>
          <p:cNvSpPr/>
          <p:nvPr/>
        </p:nvSpPr>
        <p:spPr>
          <a:xfrm>
            <a:off x="520699" y="1026651"/>
            <a:ext cx="11034184" cy="1600438"/>
          </a:xfrm>
          <a:prstGeom prst="rect">
            <a:avLst/>
          </a:prstGeom>
        </p:spPr>
        <p:txBody>
          <a:bodyPr wrap="square">
            <a:spAutoFit/>
          </a:bodyPr>
          <a:lstStyle/>
          <a:p>
            <a:pPr marL="85725" lvl="0" eaLnBrk="1" hangingPunct="1">
              <a:spcBef>
                <a:spcPts val="0"/>
              </a:spcBef>
            </a:pPr>
            <a:r>
              <a:rPr lang="de-DE" u="sng" kern="0" dirty="0" smtClean="0">
                <a:solidFill>
                  <a:srgbClr val="000000"/>
                </a:solidFill>
                <a:latin typeface="Calibri"/>
              </a:rPr>
              <a:t>Intro:</a:t>
            </a:r>
            <a:r>
              <a:rPr lang="de-DE" kern="0" dirty="0" smtClean="0">
                <a:solidFill>
                  <a:srgbClr val="000000"/>
                </a:solidFill>
                <a:latin typeface="Calibri"/>
              </a:rPr>
              <a:t/>
            </a:r>
            <a:br>
              <a:rPr lang="de-DE" kern="0" dirty="0" smtClean="0">
                <a:solidFill>
                  <a:srgbClr val="000000"/>
                </a:solidFill>
                <a:latin typeface="Calibri"/>
              </a:rPr>
            </a:br>
            <a:r>
              <a:rPr lang="de-DE" b="0" kern="0" dirty="0" smtClean="0">
                <a:solidFill>
                  <a:srgbClr val="000000"/>
                </a:solidFill>
                <a:latin typeface="Calibri"/>
              </a:rPr>
              <a:t>Die </a:t>
            </a:r>
            <a:r>
              <a:rPr lang="de-DE" b="0" kern="0" dirty="0">
                <a:solidFill>
                  <a:srgbClr val="000000"/>
                </a:solidFill>
                <a:latin typeface="Calibri"/>
              </a:rPr>
              <a:t>Value Map (Bocken et al. 2013) hat zum Ziel, dass Sie als Gründungsteam Ihr Verständnis für die positiven sowie negativen Aspekte Ihres Nutzenversprechens in Ihrem Wertenetzwerk, das heißt, die Stakeholder, die in die Schöpfung, Lieferung und den Erhalt von Wert durch die Bereitstellung Ihrer Produkte und Services involviert sind, erweitern. Die Methode hilft Ihnen bei der Identifikation von widersprüchlichen Werten, kann es sein, dass ein Vorteil für einen Stakeholder gleichzeitig einen Nachteil für einen anderen bedeutet. Aus diesen zusätzlich gewonnenen Erkenntnissen </a:t>
            </a:r>
            <a:r>
              <a:rPr lang="de-DE" b="0" kern="0" dirty="0" smtClean="0">
                <a:solidFill>
                  <a:srgbClr val="000000"/>
                </a:solidFill>
                <a:latin typeface="Calibri"/>
              </a:rPr>
              <a:t>ergeben </a:t>
            </a:r>
            <a:r>
              <a:rPr lang="de-DE" b="0" kern="0" dirty="0">
                <a:solidFill>
                  <a:srgbClr val="000000"/>
                </a:solidFill>
                <a:latin typeface="Calibri"/>
              </a:rPr>
              <a:t>sich für Sie </a:t>
            </a:r>
            <a:r>
              <a:rPr lang="de-DE" b="0" kern="0" dirty="0" err="1">
                <a:solidFill>
                  <a:srgbClr val="000000"/>
                </a:solidFill>
                <a:latin typeface="Calibri"/>
              </a:rPr>
              <a:t>optimalerweise</a:t>
            </a:r>
            <a:r>
              <a:rPr lang="de-DE" b="0" kern="0" dirty="0">
                <a:solidFill>
                  <a:srgbClr val="000000"/>
                </a:solidFill>
                <a:latin typeface="Calibri"/>
              </a:rPr>
              <a:t> weitere Chancen Ihr Geschäftsmodell umzugestalten bzw. entsprechend der Bedürfnisse neu anzupassen, um negative Ergebnisse zu reduzieren und das Gesamtergebnis für alle Stakeholder Ihres Netzwerks zu verbessern</a:t>
            </a:r>
            <a:r>
              <a:rPr lang="de-DE" b="0" kern="0" dirty="0" smtClean="0">
                <a:solidFill>
                  <a:srgbClr val="000000"/>
                </a:solidFill>
                <a:latin typeface="Calibri"/>
              </a:rPr>
              <a:t>.</a:t>
            </a:r>
            <a:endParaRPr lang="de-DE" altLang="de-DE" b="0" kern="0" dirty="0" smtClean="0">
              <a:solidFill>
                <a:srgbClr val="000000"/>
              </a:solidFill>
              <a:latin typeface="Calibri"/>
            </a:endParaRPr>
          </a:p>
        </p:txBody>
      </p:sp>
      <p:sp>
        <p:nvSpPr>
          <p:cNvPr id="7" name="Ellipse 6"/>
          <p:cNvSpPr/>
          <p:nvPr/>
        </p:nvSpPr>
        <p:spPr bwMode="auto">
          <a:xfrm rot="837172">
            <a:off x="10093004" y="2409923"/>
            <a:ext cx="1677095" cy="1666044"/>
          </a:xfrm>
          <a:prstGeom prst="ellipse">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12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Eine Anleitung Ergänzend zum Brainstorming </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mit praktischen Leitfragen gibt es </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hlinkClick r:id="rId2"/>
              </a:rPr>
              <a:t>hier</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a:t>
            </a:r>
            <a:endParaRPr kumimoji="0" lang="de-DE" sz="12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Abgerundetes Rechteck 7"/>
          <p:cNvSpPr/>
          <p:nvPr/>
        </p:nvSpPr>
        <p:spPr bwMode="auto">
          <a:xfrm>
            <a:off x="520700" y="1029817"/>
            <a:ext cx="11034183" cy="1571366"/>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endParaRPr lang="de-DE" b="0" kern="0" dirty="0">
              <a:solidFill>
                <a:srgbClr val="000000"/>
              </a:solidFill>
              <a:latin typeface="Calibri"/>
            </a:endParaRPr>
          </a:p>
        </p:txBody>
      </p:sp>
      <p:sp>
        <p:nvSpPr>
          <p:cNvPr id="11" name="Inhaltsplatzhalter 2"/>
          <p:cNvSpPr>
            <a:spLocks noGrp="1"/>
          </p:cNvSpPr>
          <p:nvPr>
            <p:ph idx="1"/>
          </p:nvPr>
        </p:nvSpPr>
        <p:spPr>
          <a:xfrm>
            <a:off x="520700" y="2664146"/>
            <a:ext cx="11034184" cy="3438086"/>
          </a:xfrm>
        </p:spPr>
        <p:txBody>
          <a:bodyPr/>
          <a:lstStyle/>
          <a:p>
            <a:pPr marL="0" indent="0">
              <a:spcAft>
                <a:spcPts val="300"/>
              </a:spcAft>
              <a:buNone/>
            </a:pPr>
            <a:r>
              <a:rPr lang="en-US" sz="1200" b="1" u="sng" dirty="0" err="1"/>
              <a:t>Anleitung</a:t>
            </a:r>
            <a:r>
              <a:rPr lang="en-US" sz="1200" b="1" u="sng" dirty="0"/>
              <a:t> </a:t>
            </a:r>
            <a:r>
              <a:rPr lang="en-US" sz="1200" b="1" u="sng" dirty="0" err="1"/>
              <a:t>zur</a:t>
            </a:r>
            <a:r>
              <a:rPr lang="en-US" sz="1200" b="1" u="sng" dirty="0"/>
              <a:t> </a:t>
            </a:r>
            <a:r>
              <a:rPr lang="en-US" sz="1200" b="1" u="sng" dirty="0" err="1"/>
              <a:t>Durchführung</a:t>
            </a:r>
            <a:r>
              <a:rPr lang="en-US" sz="1200" b="1" u="sng" dirty="0"/>
              <a:t> </a:t>
            </a:r>
            <a:r>
              <a:rPr lang="en-US" sz="1200" b="1" u="sng" dirty="0" err="1"/>
              <a:t>mehrerer</a:t>
            </a:r>
            <a:r>
              <a:rPr lang="en-US" sz="1200" b="1" u="sng" dirty="0"/>
              <a:t> </a:t>
            </a:r>
            <a:r>
              <a:rPr lang="en-US" sz="1200" b="1" u="sng" dirty="0" err="1"/>
              <a:t>Brainstormings</a:t>
            </a:r>
            <a:r>
              <a:rPr lang="en-US" sz="1200" b="1" u="sng" dirty="0"/>
              <a:t>:</a:t>
            </a:r>
            <a:endParaRPr lang="en-US" sz="1200" b="1" dirty="0"/>
          </a:p>
          <a:p>
            <a:pPr marL="0" indent="0">
              <a:spcAft>
                <a:spcPts val="0"/>
              </a:spcAft>
              <a:buNone/>
            </a:pPr>
            <a:r>
              <a:rPr lang="en-US" sz="1200" b="1" dirty="0" err="1"/>
              <a:t>Erstes</a:t>
            </a:r>
            <a:r>
              <a:rPr lang="en-US" sz="1200" b="1" dirty="0"/>
              <a:t> </a:t>
            </a:r>
            <a:r>
              <a:rPr lang="en-US" sz="1200" b="1" dirty="0" smtClean="0"/>
              <a:t>Brainstorming (Purpose und Stakeholder): </a:t>
            </a:r>
            <a:endParaRPr lang="de-DE" sz="1200" dirty="0" smtClean="0"/>
          </a:p>
          <a:p>
            <a:pPr lvl="0">
              <a:spcAft>
                <a:spcPts val="300"/>
              </a:spcAft>
            </a:pPr>
            <a:r>
              <a:rPr lang="de-DE" sz="1200" dirty="0"/>
              <a:t>Kurze Diskussion und Zusammenfassung des Zwecks (</a:t>
            </a:r>
            <a:r>
              <a:rPr lang="de-DE" sz="1200" dirty="0" err="1"/>
              <a:t>purpose</a:t>
            </a:r>
            <a:r>
              <a:rPr lang="de-DE" sz="1200" dirty="0"/>
              <a:t>) Ihres </a:t>
            </a:r>
            <a:r>
              <a:rPr lang="de-DE" sz="1200" dirty="0" smtClean="0"/>
              <a:t>Unternehmens sowie Definition Ihrer Stakeholder (s. Tipps)</a:t>
            </a:r>
            <a:endParaRPr lang="de-DE" sz="1200" dirty="0"/>
          </a:p>
          <a:p>
            <a:pPr lvl="0">
              <a:spcAft>
                <a:spcPts val="300"/>
              </a:spcAft>
            </a:pPr>
            <a:r>
              <a:rPr lang="de-DE" sz="1200" dirty="0"/>
              <a:t>Warum soll es Ihr Unternehmen geben?</a:t>
            </a:r>
          </a:p>
          <a:p>
            <a:pPr marL="0" lvl="0" indent="0">
              <a:spcAft>
                <a:spcPts val="0"/>
              </a:spcAft>
              <a:buNone/>
            </a:pPr>
            <a:r>
              <a:rPr lang="de-DE" sz="1200" b="1" dirty="0" smtClean="0"/>
              <a:t>Zweites Brainstorming (Value </a:t>
            </a:r>
            <a:r>
              <a:rPr lang="de-DE" sz="1200" b="1" dirty="0" err="1" smtClean="0"/>
              <a:t>Created</a:t>
            </a:r>
            <a:r>
              <a:rPr lang="de-DE" sz="1200" b="1" dirty="0" smtClean="0"/>
              <a:t>):</a:t>
            </a:r>
            <a:r>
              <a:rPr lang="de-DE" sz="1200" dirty="0" smtClean="0"/>
              <a:t> </a:t>
            </a:r>
          </a:p>
          <a:p>
            <a:pPr lvl="0">
              <a:spcAft>
                <a:spcPts val="300"/>
              </a:spcAft>
            </a:pPr>
            <a:r>
              <a:rPr lang="de-DE" sz="1200" dirty="0"/>
              <a:t>Welcher Nutzen/Wert wird für die verschiedenen Stakeholder geschaffen? </a:t>
            </a:r>
          </a:p>
          <a:p>
            <a:pPr lvl="0">
              <a:spcAft>
                <a:spcPts val="300"/>
              </a:spcAft>
            </a:pPr>
            <a:r>
              <a:rPr lang="de-DE" sz="1200" dirty="0"/>
              <a:t>Welcher positive Nutzen/Wert wird geschaffen und welcher negative von den Stakeholdern gemildert?</a:t>
            </a:r>
          </a:p>
          <a:p>
            <a:pPr marL="0" lvl="0" indent="0">
              <a:spcAft>
                <a:spcPts val="0"/>
              </a:spcAft>
              <a:buNone/>
            </a:pPr>
            <a:r>
              <a:rPr lang="de-DE" sz="1200" b="1" dirty="0" smtClean="0"/>
              <a:t>Drittes Brainstorming (Value </a:t>
            </a:r>
            <a:r>
              <a:rPr lang="de-DE" sz="1200" b="1" dirty="0" err="1" smtClean="0"/>
              <a:t>Destroyed</a:t>
            </a:r>
            <a:r>
              <a:rPr lang="de-DE" sz="1200" b="1" dirty="0" smtClean="0"/>
              <a:t> </a:t>
            </a:r>
            <a:r>
              <a:rPr lang="de-DE" sz="1200" b="1" dirty="0" err="1" smtClean="0"/>
              <a:t>or</a:t>
            </a:r>
            <a:r>
              <a:rPr lang="de-DE" sz="1200" b="1" dirty="0" smtClean="0"/>
              <a:t> </a:t>
            </a:r>
            <a:r>
              <a:rPr lang="de-DE" sz="1200" b="1" dirty="0" err="1" smtClean="0"/>
              <a:t>Missed</a:t>
            </a:r>
            <a:r>
              <a:rPr lang="de-DE" sz="1200" b="1" dirty="0" smtClean="0"/>
              <a:t>):</a:t>
            </a:r>
          </a:p>
          <a:p>
            <a:pPr lvl="0">
              <a:spcAft>
                <a:spcPts val="300"/>
              </a:spcAft>
            </a:pPr>
            <a:r>
              <a:rPr lang="de-DE" sz="1200" dirty="0"/>
              <a:t>Welcher Nutzen/Wert ist verloren bzw. was führt zu negativen Ergebnissen für die verschiedenen </a:t>
            </a:r>
            <a:r>
              <a:rPr lang="de-DE" sz="1200" dirty="0" smtClean="0"/>
              <a:t>Stakeholder</a:t>
            </a:r>
            <a:r>
              <a:rPr lang="de-DE" sz="1200" dirty="0"/>
              <a:t>?</a:t>
            </a:r>
          </a:p>
          <a:p>
            <a:pPr lvl="0">
              <a:spcAft>
                <a:spcPts val="300"/>
              </a:spcAft>
            </a:pPr>
            <a:r>
              <a:rPr lang="de-DE" sz="1200" dirty="0"/>
              <a:t>Verpasst Ihr Unternehmen eine Chance Wert zu schöpfen oder verschwendet es sogar welchen </a:t>
            </a:r>
            <a:br>
              <a:rPr lang="de-DE" sz="1200" dirty="0"/>
            </a:br>
            <a:r>
              <a:rPr lang="de-DE" sz="1200" dirty="0"/>
              <a:t>im Betriebsablauf (</a:t>
            </a:r>
            <a:r>
              <a:rPr lang="de-DE" sz="1200" dirty="0" smtClean="0"/>
              <a:t>z.B. </a:t>
            </a:r>
            <a:r>
              <a:rPr lang="de-DE" sz="1200" dirty="0"/>
              <a:t>durch zu geringe Auslastung von verschiedenen Kapazitäten oder durch ineffizienten Materialeinsatz)?Analysieren Sie inwiefern eine konventionelle, nicht- nachhaltige, Ausrichtung ihres Nutzenversprechens für Sie Konsequenzen hätte?</a:t>
            </a:r>
          </a:p>
          <a:p>
            <a:pPr marL="0" lvl="0" indent="0">
              <a:spcAft>
                <a:spcPts val="0"/>
              </a:spcAft>
              <a:buNone/>
            </a:pPr>
            <a:r>
              <a:rPr lang="de-DE" sz="1200" b="1" dirty="0" smtClean="0"/>
              <a:t>Viertes Brainstorming (New Value </a:t>
            </a:r>
            <a:r>
              <a:rPr lang="de-DE" sz="1200" b="1" dirty="0" err="1" smtClean="0"/>
              <a:t>Opportunities</a:t>
            </a:r>
            <a:r>
              <a:rPr lang="de-DE" sz="1200" b="1" dirty="0" smtClean="0"/>
              <a:t>):</a:t>
            </a:r>
          </a:p>
          <a:p>
            <a:pPr lvl="0">
              <a:spcAft>
                <a:spcPts val="300"/>
              </a:spcAft>
            </a:pPr>
            <a:r>
              <a:rPr lang="de-DE" sz="1200" dirty="0"/>
              <a:t>Welchen Nutzen/Wert können Sie für Ihre Stakeholder durch neue Ideen, Unternehmungen oder Kollaborationen schaffen?</a:t>
            </a:r>
          </a:p>
          <a:p>
            <a:pPr lvl="0">
              <a:spcAft>
                <a:spcPts val="300"/>
              </a:spcAft>
            </a:pPr>
            <a:r>
              <a:rPr lang="de-DE" sz="1200" dirty="0"/>
              <a:t>Was können Sie von Ihren Wettbewerbern, Zulieferern, Kunden oder anderen Branchen lernen? </a:t>
            </a:r>
          </a:p>
        </p:txBody>
      </p:sp>
    </p:spTree>
    <p:extLst>
      <p:ext uri="{BB962C8B-B14F-4D97-AF65-F5344CB8AC3E}">
        <p14:creationId xmlns:p14="http://schemas.microsoft.com/office/powerpoint/2010/main" val="292384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Instrument Nr. 1: Value Mapping Tool für Ihre Wertschöpfung</a:t>
            </a:r>
          </a:p>
        </p:txBody>
      </p:sp>
      <p:sp>
        <p:nvSpPr>
          <p:cNvPr id="4" name="Rechteck 3"/>
          <p:cNvSpPr/>
          <p:nvPr/>
        </p:nvSpPr>
        <p:spPr>
          <a:xfrm>
            <a:off x="520700" y="1450721"/>
            <a:ext cx="11034184" cy="2391424"/>
          </a:xfrm>
          <a:prstGeom prst="rect">
            <a:avLst/>
          </a:prstGeom>
        </p:spPr>
        <p:txBody>
          <a:bodyPr wrap="square">
            <a:spAutoFit/>
          </a:bodyPr>
          <a:lstStyle/>
          <a:p>
            <a:pPr marL="342900" lvl="0" indent="-342900" eaLnBrk="1" hangingPunct="1">
              <a:spcBef>
                <a:spcPct val="20000"/>
              </a:spcBef>
              <a:spcAft>
                <a:spcPts val="600"/>
              </a:spcAft>
              <a:buFont typeface="Wingdings" panose="05000000000000000000" pitchFamily="2" charset="2"/>
              <a:buChar char="n"/>
            </a:pPr>
            <a:r>
              <a:rPr lang="de-DE" altLang="de-DE" b="0" dirty="0" smtClean="0">
                <a:latin typeface="+mn-lt"/>
              </a:rPr>
              <a:t>Definieren </a:t>
            </a:r>
            <a:r>
              <a:rPr lang="de-DE" altLang="de-DE" b="0" dirty="0">
                <a:latin typeface="+mn-lt"/>
              </a:rPr>
              <a:t>Sie als erstes, welche </a:t>
            </a:r>
            <a:r>
              <a:rPr lang="de-DE" altLang="de-DE" b="0" dirty="0" err="1">
                <a:latin typeface="+mn-lt"/>
              </a:rPr>
              <a:t>Stakeholdergruppen</a:t>
            </a:r>
            <a:r>
              <a:rPr lang="de-DE" altLang="de-DE" b="0" dirty="0">
                <a:latin typeface="+mn-lt"/>
              </a:rPr>
              <a:t> betrachtet </a:t>
            </a:r>
            <a:r>
              <a:rPr lang="de-DE" altLang="de-DE" b="0" dirty="0" smtClean="0">
                <a:latin typeface="+mn-lt"/>
              </a:rPr>
              <a:t>werden </a:t>
            </a:r>
            <a:r>
              <a:rPr lang="de-DE" altLang="de-DE" b="0" dirty="0">
                <a:latin typeface="+mn-lt"/>
              </a:rPr>
              <a:t>sollen und ordnen Sie diese in die jeweiligen Segmente: </a:t>
            </a:r>
            <a:r>
              <a:rPr lang="de-DE" altLang="de-DE" b="0" dirty="0" smtClean="0">
                <a:latin typeface="+mn-lt"/>
              </a:rPr>
              <a:t/>
            </a:r>
            <a:br>
              <a:rPr lang="de-DE" altLang="de-DE" b="0" dirty="0" smtClean="0">
                <a:latin typeface="+mn-lt"/>
              </a:rPr>
            </a:br>
            <a:r>
              <a:rPr lang="de-DE" altLang="de-DE" b="0" dirty="0" smtClean="0">
                <a:latin typeface="+mn-lt"/>
              </a:rPr>
              <a:t>Umwelt</a:t>
            </a:r>
            <a:r>
              <a:rPr lang="de-DE" altLang="de-DE" b="0" dirty="0">
                <a:latin typeface="+mn-lt"/>
              </a:rPr>
              <a:t>, Gesellschaft, Kunden und Netzwerk-Akteure des </a:t>
            </a:r>
            <a:r>
              <a:rPr lang="de-DE" altLang="de-DE" b="0" dirty="0" smtClean="0">
                <a:latin typeface="+mn-lt"/>
              </a:rPr>
              <a:t>Tools</a:t>
            </a:r>
            <a:endParaRPr lang="de-DE" altLang="de-DE" b="0" dirty="0">
              <a:latin typeface="+mn-lt"/>
            </a:endParaRPr>
          </a:p>
          <a:p>
            <a:pPr marL="342900" lvl="0" indent="-342900" eaLnBrk="1" hangingPunct="1">
              <a:spcBef>
                <a:spcPct val="20000"/>
              </a:spcBef>
              <a:spcAft>
                <a:spcPts val="600"/>
              </a:spcAft>
              <a:buFont typeface="Wingdings" panose="05000000000000000000" pitchFamily="2" charset="2"/>
              <a:buChar char="n"/>
            </a:pPr>
            <a:r>
              <a:rPr lang="de-DE" altLang="de-DE" b="0" dirty="0">
                <a:latin typeface="+mn-lt"/>
              </a:rPr>
              <a:t>Jedes </a:t>
            </a:r>
            <a:r>
              <a:rPr lang="de-DE" altLang="de-DE" b="0" dirty="0" err="1">
                <a:latin typeface="+mn-lt"/>
              </a:rPr>
              <a:t>Stakeholdersegment</a:t>
            </a:r>
            <a:r>
              <a:rPr lang="de-DE" altLang="de-DE" b="0" dirty="0">
                <a:latin typeface="+mn-lt"/>
              </a:rPr>
              <a:t> wird der Reihe nach behandelt, abhängig vom Kreis. Diese werden von innen, aus dem Zentrum heraus, nach außen hin besprochen: Vom Zweck und der Value Proposition, über Wert, der verloren wird, bis hin zu der Suche nach neuen Möglichkeiten, um Wert zu schöpfen. Diese Logik ist aufeinander aufbauend, wodurch die Ideenfindung für jeden darauffolgenden Kreis </a:t>
            </a:r>
            <a:r>
              <a:rPr lang="de-DE" altLang="de-DE" b="0" dirty="0" smtClean="0">
                <a:latin typeface="+mn-lt"/>
              </a:rPr>
              <a:t>profitiert </a:t>
            </a:r>
            <a:endParaRPr lang="de-DE" altLang="de-DE" b="0" dirty="0">
              <a:latin typeface="+mn-lt"/>
            </a:endParaRPr>
          </a:p>
          <a:p>
            <a:pPr marL="342900" lvl="0" indent="-342900" eaLnBrk="1" hangingPunct="1">
              <a:spcBef>
                <a:spcPct val="20000"/>
              </a:spcBef>
              <a:spcAft>
                <a:spcPts val="600"/>
              </a:spcAft>
              <a:buFont typeface="Wingdings" panose="05000000000000000000" pitchFamily="2" charset="2"/>
              <a:buChar char="n"/>
            </a:pPr>
            <a:r>
              <a:rPr lang="de-DE" altLang="de-DE" b="0" dirty="0">
                <a:latin typeface="+mn-lt"/>
              </a:rPr>
              <a:t>Schreiben Sie Ihre Antworten auf bunte Post-</a:t>
            </a:r>
            <a:r>
              <a:rPr lang="de-DE" altLang="de-DE" b="0" dirty="0" err="1">
                <a:latin typeface="+mn-lt"/>
              </a:rPr>
              <a:t>its</a:t>
            </a:r>
            <a:r>
              <a:rPr lang="de-DE" altLang="de-DE" b="0" dirty="0">
                <a:latin typeface="+mn-lt"/>
              </a:rPr>
              <a:t> o.Ä., um durch </a:t>
            </a:r>
            <a:r>
              <a:rPr lang="de-DE" altLang="de-DE" b="0" dirty="0" err="1" smtClean="0">
                <a:latin typeface="+mn-lt"/>
              </a:rPr>
              <a:t>Colour</a:t>
            </a:r>
            <a:r>
              <a:rPr lang="de-DE" altLang="de-DE" b="0" dirty="0" smtClean="0">
                <a:latin typeface="+mn-lt"/>
              </a:rPr>
              <a:t>-	</a:t>
            </a:r>
            <a:r>
              <a:rPr lang="de-DE" altLang="de-DE" b="0" dirty="0" err="1" smtClean="0">
                <a:latin typeface="+mn-lt"/>
              </a:rPr>
              <a:t>Coding</a:t>
            </a:r>
            <a:r>
              <a:rPr lang="de-DE" altLang="de-DE" b="0" dirty="0" smtClean="0">
                <a:latin typeface="+mn-lt"/>
              </a:rPr>
              <a:t> </a:t>
            </a:r>
            <a:r>
              <a:rPr lang="de-DE" altLang="de-DE" b="0" dirty="0">
                <a:latin typeface="+mn-lt"/>
              </a:rPr>
              <a:t>eine leichtere Übersicht zu ermöglichen. </a:t>
            </a:r>
            <a:r>
              <a:rPr lang="de-DE" altLang="de-DE" b="0" dirty="0" err="1">
                <a:latin typeface="+mn-lt"/>
              </a:rPr>
              <a:t>Optimalerweise</a:t>
            </a:r>
            <a:r>
              <a:rPr lang="de-DE" altLang="de-DE" b="0" dirty="0">
                <a:latin typeface="+mn-lt"/>
              </a:rPr>
              <a:t> bilden Sie das Modell groß an einer Wand oder einem Bildschirm ab, um das Gruppen-Brainstorming visuell zu </a:t>
            </a:r>
            <a:r>
              <a:rPr lang="de-DE" altLang="de-DE" b="0" dirty="0" smtClean="0">
                <a:latin typeface="+mn-lt"/>
              </a:rPr>
              <a:t>erleichtern</a:t>
            </a:r>
            <a:endParaRPr lang="de-DE" altLang="de-DE" b="0" dirty="0">
              <a:latin typeface="+mn-lt"/>
            </a:endParaRPr>
          </a:p>
          <a:p>
            <a:pPr marL="342900" lvl="0" indent="-342900" eaLnBrk="1" hangingPunct="1">
              <a:spcBef>
                <a:spcPct val="20000"/>
              </a:spcBef>
              <a:spcAft>
                <a:spcPts val="600"/>
              </a:spcAft>
              <a:buFont typeface="Wingdings" panose="05000000000000000000" pitchFamily="2" charset="2"/>
              <a:buChar char="n"/>
            </a:pPr>
            <a:r>
              <a:rPr lang="de-DE" altLang="de-DE" b="0" dirty="0">
                <a:latin typeface="+mn-lt"/>
              </a:rPr>
              <a:t>Dokumentieren Sie Ihre Ergebnisse und alle anderen Details per Foto und übertragen Sie sie in eine Tabelle mit einer Spalte und Zeile für jedes individuelle Brainstorming (z.B. verpasster Wert, Chance für neuen Wert) für ein erleichtertes Weiterarbeiten zu jeder Zeit im </a:t>
            </a:r>
            <a:r>
              <a:rPr lang="de-DE" altLang="de-DE" b="0" dirty="0" smtClean="0">
                <a:latin typeface="+mn-lt"/>
              </a:rPr>
              <a:t>Anschluss</a:t>
            </a:r>
            <a:endParaRPr lang="de-DE" altLang="de-DE" b="0" dirty="0">
              <a:latin typeface="+mn-lt"/>
            </a:endParaRPr>
          </a:p>
        </p:txBody>
      </p:sp>
      <p:sp>
        <p:nvSpPr>
          <p:cNvPr id="9" name="Abgerundetes Rechteck 8"/>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Tipps zur Durchführung der </a:t>
            </a:r>
            <a:r>
              <a:rPr lang="de-DE" b="0" kern="0" dirty="0" smtClean="0">
                <a:solidFill>
                  <a:srgbClr val="000000"/>
                </a:solidFill>
                <a:latin typeface="Calibri"/>
              </a:rPr>
              <a:t>Brainstormings</a:t>
            </a:r>
            <a:endParaRPr lang="de-DE" b="0" kern="0" dirty="0">
              <a:solidFill>
                <a:srgbClr val="000000"/>
              </a:solidFill>
              <a:latin typeface="Calibri"/>
            </a:endParaRPr>
          </a:p>
        </p:txBody>
      </p:sp>
    </p:spTree>
    <p:extLst>
      <p:ext uri="{BB962C8B-B14F-4D97-AF65-F5344CB8AC3E}">
        <p14:creationId xmlns:p14="http://schemas.microsoft.com/office/powerpoint/2010/main" val="15384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Instrument Nr. 1: Value Mapping Tool für Ihre Wertschöpfung</a:t>
            </a:r>
            <a:endParaRPr lang="de-DE" sz="2400" dirty="0"/>
          </a:p>
        </p:txBody>
      </p:sp>
      <p:pic>
        <p:nvPicPr>
          <p:cNvPr id="5" name="Grafik 4">
            <a:extLst>
              <a:ext uri="{FF2B5EF4-FFF2-40B4-BE49-F238E27FC236}">
                <a16:creationId xmlns="" xmlns:a16="http://schemas.microsoft.com/office/drawing/2014/main" id="{CBE6873B-1E69-4EBE-B975-DB45035CCD97}"/>
              </a:ext>
            </a:extLst>
          </p:cNvPr>
          <p:cNvPicPr>
            <a:picLocks/>
          </p:cNvPicPr>
          <p:nvPr/>
        </p:nvPicPr>
        <p:blipFill>
          <a:blip r:embed="rId2"/>
          <a:stretch>
            <a:fillRect/>
          </a:stretch>
        </p:blipFill>
        <p:spPr>
          <a:xfrm>
            <a:off x="520700" y="1504962"/>
            <a:ext cx="5400000" cy="4176000"/>
          </a:xfrm>
          <a:prstGeom prst="rect">
            <a:avLst/>
          </a:prstGeom>
          <a:ln>
            <a:solidFill>
              <a:srgbClr val="9BBE3D"/>
            </a:solidFill>
          </a:ln>
        </p:spPr>
      </p:pic>
      <p:grpSp>
        <p:nvGrpSpPr>
          <p:cNvPr id="3" name="Gruppieren 2"/>
          <p:cNvGrpSpPr/>
          <p:nvPr/>
        </p:nvGrpSpPr>
        <p:grpSpPr>
          <a:xfrm>
            <a:off x="6154884" y="1504962"/>
            <a:ext cx="5399999" cy="4176000"/>
            <a:chOff x="6349161" y="1450536"/>
            <a:chExt cx="5400000" cy="4176000"/>
          </a:xfrm>
        </p:grpSpPr>
        <p:pic>
          <p:nvPicPr>
            <p:cNvPr id="8" name="Grafik 7"/>
            <p:cNvPicPr>
              <a:picLocks/>
            </p:cNvPicPr>
            <p:nvPr/>
          </p:nvPicPr>
          <p:blipFill>
            <a:blip r:embed="rId3">
              <a:extLst>
                <a:ext uri="{28A0092B-C50C-407E-A947-70E740481C1C}">
                  <a14:useLocalDpi xmlns:a14="http://schemas.microsoft.com/office/drawing/2010/main" val="0"/>
                </a:ext>
              </a:extLst>
            </a:blip>
            <a:stretch>
              <a:fillRect/>
            </a:stretch>
          </p:blipFill>
          <p:spPr>
            <a:xfrm>
              <a:off x="6349161" y="1450536"/>
              <a:ext cx="5400000" cy="4176000"/>
            </a:xfrm>
            <a:prstGeom prst="rect">
              <a:avLst/>
            </a:prstGeom>
            <a:ln>
              <a:solidFill>
                <a:srgbClr val="9BBE3D"/>
              </a:solidFill>
            </a:ln>
          </p:spPr>
        </p:pic>
        <p:sp>
          <p:nvSpPr>
            <p:cNvPr id="10" name="Textfeld 9"/>
            <p:cNvSpPr txBox="1"/>
            <p:nvPr/>
          </p:nvSpPr>
          <p:spPr>
            <a:xfrm>
              <a:off x="6349161" y="5072538"/>
              <a:ext cx="1428596" cy="553998"/>
            </a:xfrm>
            <a:prstGeom prst="rect">
              <a:avLst/>
            </a:prstGeom>
            <a:noFill/>
          </p:spPr>
          <p:txBody>
            <a:bodyPr wrap="none" rtlCol="0">
              <a:spAutoFit/>
            </a:bodyPr>
            <a:lstStyle/>
            <a:p>
              <a:r>
                <a:rPr lang="de-DE" sz="1000" dirty="0" smtClean="0">
                  <a:latin typeface="Calibri" panose="020F0502020204030204" pitchFamily="34" charset="0"/>
                  <a:cs typeface="Calibri" panose="020F0502020204030204" pitchFamily="34" charset="0"/>
                </a:rPr>
                <a:t>Bsp.:</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Mitarbeiter, Regierung </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und Gemeinde</a:t>
              </a:r>
              <a:endParaRPr lang="de-DE" sz="1000" dirty="0">
                <a:latin typeface="Calibri" panose="020F0502020204030204" pitchFamily="34" charset="0"/>
                <a:cs typeface="Calibri" panose="020F0502020204030204" pitchFamily="34" charset="0"/>
              </a:endParaRPr>
            </a:p>
          </p:txBody>
        </p:sp>
        <p:sp>
          <p:nvSpPr>
            <p:cNvPr id="11" name="Textfeld 10"/>
            <p:cNvSpPr txBox="1"/>
            <p:nvPr/>
          </p:nvSpPr>
          <p:spPr>
            <a:xfrm>
              <a:off x="6349161" y="2078930"/>
              <a:ext cx="898003" cy="400110"/>
            </a:xfrm>
            <a:prstGeom prst="rect">
              <a:avLst/>
            </a:prstGeom>
            <a:noFill/>
          </p:spPr>
          <p:txBody>
            <a:bodyPr wrap="none" rtlCol="0">
              <a:spAutoFit/>
            </a:bodyPr>
            <a:lstStyle/>
            <a:p>
              <a:r>
                <a:rPr lang="de-DE" sz="1000" dirty="0" smtClean="0">
                  <a:latin typeface="Calibri" panose="020F0502020204030204" pitchFamily="34" charset="0"/>
                  <a:cs typeface="Calibri" panose="020F0502020204030204" pitchFamily="34" charset="0"/>
                </a:rPr>
                <a:t>Bsp.: NGOs &amp;</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Umwelt</a:t>
              </a:r>
              <a:endParaRPr lang="de-DE" sz="1000" dirty="0">
                <a:latin typeface="Calibri" panose="020F0502020204030204" pitchFamily="34" charset="0"/>
                <a:cs typeface="Calibri" panose="020F0502020204030204" pitchFamily="34" charset="0"/>
              </a:endParaRPr>
            </a:p>
          </p:txBody>
        </p:sp>
      </p:grpSp>
      <p:sp>
        <p:nvSpPr>
          <p:cNvPr id="12" name="Abgerundetes Rechteck 11"/>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Die Graphiken zum Intro und der Anleitung zur Durchführung</a:t>
            </a:r>
            <a:endParaRPr lang="de-DE" b="0" kern="0" dirty="0">
              <a:solidFill>
                <a:srgbClr val="000000"/>
              </a:solidFill>
              <a:latin typeface="Calibri"/>
            </a:endParaRPr>
          </a:p>
        </p:txBody>
      </p:sp>
      <p:sp>
        <p:nvSpPr>
          <p:cNvPr id="13" name="Rechteck 12"/>
          <p:cNvSpPr/>
          <p:nvPr/>
        </p:nvSpPr>
        <p:spPr>
          <a:xfrm>
            <a:off x="6809050" y="6299534"/>
            <a:ext cx="5372065" cy="400110"/>
          </a:xfrm>
          <a:prstGeom prst="rect">
            <a:avLst/>
          </a:prstGeom>
          <a:ln>
            <a:solidFill>
              <a:srgbClr val="C4D44E"/>
            </a:solidFill>
          </a:ln>
        </p:spPr>
        <p:txBody>
          <a:bodyPr wrap="square">
            <a:spAutoFit/>
          </a:bodyPr>
          <a:lstStyle/>
          <a:p>
            <a:pPr algn="r"/>
            <a:r>
              <a:rPr lang="en-US" sz="1000" dirty="0" smtClean="0">
                <a:hlinkClick r:id="rId4"/>
              </a:rPr>
              <a:t>Quelle</a:t>
            </a:r>
            <a:r>
              <a:rPr lang="en-US" sz="1000" dirty="0" smtClean="0"/>
              <a:t>: Bocken</a:t>
            </a:r>
            <a:r>
              <a:rPr lang="en-US" sz="1000" dirty="0"/>
              <a:t>, N., Short, S., Rana, P. and Evans, S</a:t>
            </a:r>
            <a:r>
              <a:rPr lang="en-US" sz="1000" dirty="0" smtClean="0"/>
              <a:t>.: A </a:t>
            </a:r>
            <a:r>
              <a:rPr lang="en-US" sz="1000" dirty="0"/>
              <a:t>value mapping tool for sustainable business </a:t>
            </a:r>
            <a:r>
              <a:rPr lang="en-US" sz="1000" dirty="0" smtClean="0"/>
              <a:t>modelling. In: Corporate Governance. 13 (5) 2013, pp</a:t>
            </a:r>
            <a:r>
              <a:rPr lang="en-US" sz="1000" dirty="0"/>
              <a:t>. 482-497. </a:t>
            </a:r>
            <a:endParaRPr lang="de-DE" sz="1000" dirty="0"/>
          </a:p>
        </p:txBody>
      </p:sp>
    </p:spTree>
    <p:extLst>
      <p:ext uri="{BB962C8B-B14F-4D97-AF65-F5344CB8AC3E}">
        <p14:creationId xmlns:p14="http://schemas.microsoft.com/office/powerpoint/2010/main" val="395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Instrument Nr. 1: Value Mapping Tool für Ihre Wertschöpfung</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857" y="1458958"/>
            <a:ext cx="5990286" cy="4752012"/>
          </a:xfrm>
          <a:prstGeom prst="rect">
            <a:avLst/>
          </a:prstGeom>
          <a:ln>
            <a:solidFill>
              <a:srgbClr val="9BBE3D"/>
            </a:solidFill>
          </a:ln>
        </p:spPr>
      </p:pic>
      <p:sp>
        <p:nvSpPr>
          <p:cNvPr id="7" name="Rechteck 6"/>
          <p:cNvSpPr/>
          <p:nvPr/>
        </p:nvSpPr>
        <p:spPr>
          <a:xfrm>
            <a:off x="6809050" y="6299534"/>
            <a:ext cx="5372065" cy="400110"/>
          </a:xfrm>
          <a:prstGeom prst="rect">
            <a:avLst/>
          </a:prstGeom>
          <a:ln>
            <a:solidFill>
              <a:srgbClr val="C4D44E"/>
            </a:solidFill>
          </a:ln>
        </p:spPr>
        <p:txBody>
          <a:bodyPr wrap="square">
            <a:spAutoFit/>
          </a:bodyPr>
          <a:lstStyle/>
          <a:p>
            <a:pPr algn="r"/>
            <a:r>
              <a:rPr lang="en-US" sz="1000" dirty="0" smtClean="0">
                <a:hlinkClick r:id="rId3"/>
              </a:rPr>
              <a:t>Quelle</a:t>
            </a:r>
            <a:r>
              <a:rPr lang="en-US" sz="1000" dirty="0" smtClean="0"/>
              <a:t>: Bocken</a:t>
            </a:r>
            <a:r>
              <a:rPr lang="en-US" sz="1000" dirty="0"/>
              <a:t>, N., Short, S., Rana, P. and Evans, S</a:t>
            </a:r>
            <a:r>
              <a:rPr lang="en-US" sz="1000" dirty="0" smtClean="0"/>
              <a:t>.: A </a:t>
            </a:r>
            <a:r>
              <a:rPr lang="en-US" sz="1000" dirty="0"/>
              <a:t>value mapping tool for sustainable business </a:t>
            </a:r>
            <a:r>
              <a:rPr lang="en-US" sz="1000" dirty="0" smtClean="0"/>
              <a:t>modelling. In: Corporate Governance. 13 (5) 2013, pp</a:t>
            </a:r>
            <a:r>
              <a:rPr lang="en-US" sz="1000" dirty="0"/>
              <a:t>. 482-497. </a:t>
            </a:r>
            <a:endParaRPr lang="de-DE" sz="1000" dirty="0"/>
          </a:p>
        </p:txBody>
      </p:sp>
      <p:sp>
        <p:nvSpPr>
          <p:cNvPr id="6" name="Abgerundetes Rechteck 5"/>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Beispiel zur Veranschaulichung</a:t>
            </a:r>
            <a:endParaRPr lang="de-DE" b="0" kern="0" dirty="0">
              <a:solidFill>
                <a:srgbClr val="000000"/>
              </a:solidFill>
              <a:latin typeface="Calibri"/>
            </a:endParaRPr>
          </a:p>
        </p:txBody>
      </p:sp>
    </p:spTree>
    <p:extLst>
      <p:ext uri="{BB962C8B-B14F-4D97-AF65-F5344CB8AC3E}">
        <p14:creationId xmlns:p14="http://schemas.microsoft.com/office/powerpoint/2010/main" val="373551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Instrument Nr. 2: Kano-Modell der Kundenzufriedenheit und Nachhaltigkeit</a:t>
            </a:r>
            <a:endParaRPr lang="de-DE" sz="2400" dirty="0"/>
          </a:p>
        </p:txBody>
      </p:sp>
      <p:grpSp>
        <p:nvGrpSpPr>
          <p:cNvPr id="34" name="Gruppieren 33"/>
          <p:cNvGrpSpPr/>
          <p:nvPr/>
        </p:nvGrpSpPr>
        <p:grpSpPr>
          <a:xfrm>
            <a:off x="1738487" y="-2129211"/>
            <a:ext cx="8671762" cy="11161761"/>
            <a:chOff x="1738487" y="-2129211"/>
            <a:chExt cx="8671762" cy="11161761"/>
          </a:xfrm>
        </p:grpSpPr>
        <p:grpSp>
          <p:nvGrpSpPr>
            <p:cNvPr id="31" name="Gruppieren 30"/>
            <p:cNvGrpSpPr/>
            <p:nvPr/>
          </p:nvGrpSpPr>
          <p:grpSpPr>
            <a:xfrm>
              <a:off x="1738487" y="-2129211"/>
              <a:ext cx="8671762" cy="11161761"/>
              <a:chOff x="1738487" y="-2129211"/>
              <a:chExt cx="8671762" cy="11161761"/>
            </a:xfrm>
          </p:grpSpPr>
          <p:sp>
            <p:nvSpPr>
              <p:cNvPr id="30" name="Rechteck 29"/>
              <p:cNvSpPr/>
              <p:nvPr/>
            </p:nvSpPr>
            <p:spPr bwMode="auto">
              <a:xfrm>
                <a:off x="3240381" y="1175925"/>
                <a:ext cx="6065120" cy="4664043"/>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29" name="Gruppieren 28"/>
              <p:cNvGrpSpPr/>
              <p:nvPr/>
            </p:nvGrpSpPr>
            <p:grpSpPr>
              <a:xfrm>
                <a:off x="1738487" y="-2129211"/>
                <a:ext cx="8671762" cy="11161761"/>
                <a:chOff x="-325329" y="-2140180"/>
                <a:chExt cx="8671762" cy="11161761"/>
              </a:xfrm>
            </p:grpSpPr>
            <p:sp>
              <p:nvSpPr>
                <p:cNvPr id="13" name="Bogen 12"/>
                <p:cNvSpPr/>
                <p:nvPr/>
              </p:nvSpPr>
              <p:spPr bwMode="auto">
                <a:xfrm rot="6929441">
                  <a:off x="-395645" y="-2069864"/>
                  <a:ext cx="5569527" cy="5428895"/>
                </a:xfrm>
                <a:prstGeom prst="arc">
                  <a:avLst>
                    <a:gd name="adj1" fmla="val 15879995"/>
                    <a:gd name="adj2" fmla="val 20247205"/>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a:ln>
                      <a:noFill/>
                    </a:ln>
                    <a:solidFill>
                      <a:schemeClr val="tx1"/>
                    </a:solidFill>
                    <a:effectLst/>
                    <a:latin typeface="Arial" charset="0"/>
                    <a:ea typeface="MS PGothic" pitchFamily="34" charset="-128"/>
                    <a:cs typeface="MS PGothic" pitchFamily="34" charset="-128"/>
                  </a:endParaRPr>
                </a:p>
              </p:txBody>
            </p:sp>
            <p:sp>
              <p:nvSpPr>
                <p:cNvPr id="14" name="Bogen 13"/>
                <p:cNvSpPr/>
                <p:nvPr/>
              </p:nvSpPr>
              <p:spPr bwMode="auto">
                <a:xfrm rot="10113643" flipV="1">
                  <a:off x="2776906" y="3592686"/>
                  <a:ext cx="5569527" cy="5428895"/>
                </a:xfrm>
                <a:prstGeom prst="arc">
                  <a:avLst>
                    <a:gd name="adj1" fmla="val 15325797"/>
                    <a:gd name="adj2" fmla="val 19584064"/>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a:ln>
                      <a:noFill/>
                    </a:ln>
                    <a:solidFill>
                      <a:schemeClr val="tx1"/>
                    </a:solidFill>
                    <a:effectLst/>
                    <a:latin typeface="Arial" charset="0"/>
                    <a:ea typeface="MS PGothic" pitchFamily="34" charset="-128"/>
                    <a:cs typeface="MS PGothic" pitchFamily="34" charset="-128"/>
                  </a:endParaRPr>
                </a:p>
              </p:txBody>
            </p:sp>
            <p:grpSp>
              <p:nvGrpSpPr>
                <p:cNvPr id="28" name="Gruppieren 27"/>
                <p:cNvGrpSpPr/>
                <p:nvPr/>
              </p:nvGrpSpPr>
              <p:grpSpPr>
                <a:xfrm>
                  <a:off x="1176566" y="1196583"/>
                  <a:ext cx="6065119" cy="4355083"/>
                  <a:chOff x="1176566" y="1196583"/>
                  <a:chExt cx="6065119" cy="4355083"/>
                </a:xfrm>
              </p:grpSpPr>
              <p:cxnSp>
                <p:nvCxnSpPr>
                  <p:cNvPr id="4" name="Gerade Verbindung mit Pfeil 3"/>
                  <p:cNvCxnSpPr/>
                  <p:nvPr/>
                </p:nvCxnSpPr>
                <p:spPr bwMode="auto">
                  <a:xfrm>
                    <a:off x="1520042" y="3500438"/>
                    <a:ext cx="508263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Gerade Verbindung mit Pfeil 11"/>
                  <p:cNvCxnSpPr/>
                  <p:nvPr/>
                </p:nvCxnSpPr>
                <p:spPr bwMode="auto">
                  <a:xfrm flipV="1">
                    <a:off x="4037610" y="1453547"/>
                    <a:ext cx="11876" cy="39716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Gerader Verbinder 15"/>
                  <p:cNvCxnSpPr/>
                  <p:nvPr/>
                </p:nvCxnSpPr>
                <p:spPr bwMode="auto">
                  <a:xfrm flipV="1">
                    <a:off x="2688749" y="1977797"/>
                    <a:ext cx="2872920" cy="2872920"/>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18" name="Gerader Verbinder 17"/>
                  <p:cNvCxnSpPr/>
                  <p:nvPr/>
                </p:nvCxnSpPr>
                <p:spPr bwMode="auto">
                  <a:xfrm>
                    <a:off x="2656295" y="2106156"/>
                    <a:ext cx="3082659" cy="3082659"/>
                  </a:xfrm>
                  <a:prstGeom prst="line">
                    <a:avLst/>
                  </a:prstGeom>
                  <a:solidFill>
                    <a:schemeClr val="accent1"/>
                  </a:solidFill>
                  <a:ln w="19050" cap="flat" cmpd="sng" algn="ctr">
                    <a:solidFill>
                      <a:schemeClr val="accent4">
                        <a:lumMod val="65000"/>
                        <a:lumOff val="35000"/>
                      </a:schemeClr>
                    </a:solidFill>
                    <a:prstDash val="dash"/>
                    <a:round/>
                    <a:headEnd type="none" w="med" len="med"/>
                    <a:tailEnd type="none" w="med" len="med"/>
                  </a:ln>
                  <a:effectLst/>
                </p:spPr>
              </p:cxnSp>
              <p:sp>
                <p:nvSpPr>
                  <p:cNvPr id="19" name="Pfeil nach rechts 18"/>
                  <p:cNvSpPr/>
                  <p:nvPr/>
                </p:nvSpPr>
                <p:spPr bwMode="auto">
                  <a:xfrm rot="2860068">
                    <a:off x="3927060" y="3010274"/>
                    <a:ext cx="1085956" cy="433246"/>
                  </a:xfrm>
                  <a:prstGeom prst="rightArrow">
                    <a:avLst/>
                  </a:prstGeom>
                  <a:solidFill>
                    <a:schemeClr val="bg2">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0"/>
                      </a:spcBef>
                      <a:spcAft>
                        <a:spcPct val="0"/>
                      </a:spcAft>
                      <a:buClrTx/>
                      <a:buSzTx/>
                      <a:buFont typeface="Times" charset="0"/>
                      <a:buNone/>
                      <a:tabLst/>
                    </a:pPr>
                    <a:r>
                      <a:rPr kumimoji="0" lang="de-DE" sz="1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Zeit</a:t>
                    </a: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0" name="Textfeld 19"/>
                  <p:cNvSpPr txBox="1"/>
                  <p:nvPr/>
                </p:nvSpPr>
                <p:spPr>
                  <a:xfrm>
                    <a:off x="3270028" y="1196583"/>
                    <a:ext cx="1535164"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Kundenzufriedenheit</a:t>
                    </a:r>
                    <a:endParaRPr lang="de-DE" sz="1200" dirty="0">
                      <a:latin typeface="Calibri" panose="020F0502020204030204" pitchFamily="34" charset="0"/>
                      <a:cs typeface="Calibri" panose="020F0502020204030204" pitchFamily="34" charset="0"/>
                    </a:endParaRPr>
                  </a:p>
                </p:txBody>
              </p:sp>
              <p:sp>
                <p:nvSpPr>
                  <p:cNvPr id="23" name="Textfeld 22"/>
                  <p:cNvSpPr txBox="1"/>
                  <p:nvPr/>
                </p:nvSpPr>
                <p:spPr>
                  <a:xfrm>
                    <a:off x="5655037" y="3016771"/>
                    <a:ext cx="1393138" cy="461665"/>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Erfüllungsgrad der </a:t>
                    </a:r>
                    <a:br>
                      <a:rPr lang="de-DE" sz="1200" dirty="0" smtClean="0">
                        <a:latin typeface="Calibri" panose="020F0502020204030204" pitchFamily="34" charset="0"/>
                        <a:cs typeface="Calibri" panose="020F0502020204030204" pitchFamily="34" charset="0"/>
                      </a:rPr>
                    </a:br>
                    <a:r>
                      <a:rPr lang="de-DE" sz="1200" dirty="0" smtClean="0">
                        <a:latin typeface="Calibri" panose="020F0502020204030204" pitchFamily="34" charset="0"/>
                        <a:cs typeface="Calibri" panose="020F0502020204030204" pitchFamily="34" charset="0"/>
                      </a:rPr>
                      <a:t>Anforderungen</a:t>
                    </a:r>
                    <a:endParaRPr lang="de-DE" sz="1200" dirty="0">
                      <a:latin typeface="Calibri" panose="020F0502020204030204" pitchFamily="34" charset="0"/>
                      <a:cs typeface="Calibri" panose="020F0502020204030204" pitchFamily="34" charset="0"/>
                    </a:endParaRPr>
                  </a:p>
                </p:txBody>
              </p:sp>
              <p:sp>
                <p:nvSpPr>
                  <p:cNvPr id="24" name="Textfeld 23"/>
                  <p:cNvSpPr txBox="1"/>
                  <p:nvPr/>
                </p:nvSpPr>
                <p:spPr>
                  <a:xfrm>
                    <a:off x="1176566" y="2911543"/>
                    <a:ext cx="1138197" cy="461665"/>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Begeisterungs-</a:t>
                    </a:r>
                  </a:p>
                  <a:p>
                    <a:pPr algn="l"/>
                    <a:r>
                      <a:rPr lang="de-DE" sz="1200" dirty="0" err="1" smtClean="0">
                        <a:latin typeface="Calibri" panose="020F0502020204030204" pitchFamily="34" charset="0"/>
                        <a:cs typeface="Calibri" panose="020F0502020204030204" pitchFamily="34" charset="0"/>
                      </a:rPr>
                      <a:t>anforderungen</a:t>
                    </a:r>
                    <a:endParaRPr lang="de-DE" sz="1200" dirty="0">
                      <a:latin typeface="Calibri" panose="020F0502020204030204" pitchFamily="34" charset="0"/>
                      <a:cs typeface="Calibri" panose="020F0502020204030204" pitchFamily="34" charset="0"/>
                    </a:endParaRPr>
                  </a:p>
                </p:txBody>
              </p:sp>
              <p:sp>
                <p:nvSpPr>
                  <p:cNvPr id="25" name="Textfeld 24"/>
                  <p:cNvSpPr txBox="1"/>
                  <p:nvPr/>
                </p:nvSpPr>
                <p:spPr>
                  <a:xfrm>
                    <a:off x="5394826" y="2162514"/>
                    <a:ext cx="1793696"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Leistungsanforderungen</a:t>
                    </a:r>
                    <a:endParaRPr lang="de-DE" sz="1200" dirty="0">
                      <a:latin typeface="Calibri" panose="020F0502020204030204" pitchFamily="34" charset="0"/>
                      <a:cs typeface="Calibri" panose="020F0502020204030204" pitchFamily="34" charset="0"/>
                    </a:endParaRPr>
                  </a:p>
                </p:txBody>
              </p:sp>
              <p:sp>
                <p:nvSpPr>
                  <p:cNvPr id="26" name="Textfeld 25"/>
                  <p:cNvSpPr txBox="1"/>
                  <p:nvPr/>
                </p:nvSpPr>
                <p:spPr>
                  <a:xfrm>
                    <a:off x="5209462" y="3600764"/>
                    <a:ext cx="2032223"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Begeisterungsanforderungen</a:t>
                    </a:r>
                    <a:endParaRPr lang="de-DE" sz="1200" dirty="0">
                      <a:latin typeface="Calibri" panose="020F0502020204030204" pitchFamily="34" charset="0"/>
                      <a:cs typeface="Calibri" panose="020F0502020204030204" pitchFamily="34" charset="0"/>
                    </a:endParaRPr>
                  </a:p>
                </p:txBody>
              </p:sp>
              <p:sp>
                <p:nvSpPr>
                  <p:cNvPr id="27" name="Textfeld 26"/>
                  <p:cNvSpPr txBox="1"/>
                  <p:nvPr/>
                </p:nvSpPr>
                <p:spPr>
                  <a:xfrm>
                    <a:off x="5021680" y="5274667"/>
                    <a:ext cx="2037866"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Rückweisungsanforderungen</a:t>
                    </a:r>
                    <a:endParaRPr lang="de-DE" sz="1200" dirty="0">
                      <a:latin typeface="Calibri" panose="020F0502020204030204" pitchFamily="34" charset="0"/>
                      <a:cs typeface="Calibri" panose="020F0502020204030204" pitchFamily="34" charset="0"/>
                    </a:endParaRPr>
                  </a:p>
                </p:txBody>
              </p:sp>
            </p:grpSp>
          </p:grpSp>
        </p:grpSp>
        <p:sp>
          <p:nvSpPr>
            <p:cNvPr id="32" name="Ellipse 31"/>
            <p:cNvSpPr/>
            <p:nvPr/>
          </p:nvSpPr>
          <p:spPr bwMode="auto">
            <a:xfrm>
              <a:off x="3451103" y="4861686"/>
              <a:ext cx="785715" cy="785715"/>
            </a:xfrm>
            <a:prstGeom prst="ellipse">
              <a:avLst/>
            </a:prstGeom>
            <a:solidFill>
              <a:schemeClr val="accent3">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3" name="Textfeld 32"/>
            <p:cNvSpPr txBox="1"/>
            <p:nvPr/>
          </p:nvSpPr>
          <p:spPr>
            <a:xfrm>
              <a:off x="3439463" y="5069877"/>
              <a:ext cx="808995" cy="369332"/>
            </a:xfrm>
            <a:prstGeom prst="rect">
              <a:avLst/>
            </a:prstGeom>
            <a:noFill/>
          </p:spPr>
          <p:txBody>
            <a:bodyPr wrap="square" rtlCol="0">
              <a:spAutoFit/>
            </a:bodyPr>
            <a:lstStyle/>
            <a:p>
              <a:pPr algn="ctr"/>
              <a:r>
                <a:rPr lang="de-DE" sz="900" dirty="0" smtClean="0">
                  <a:latin typeface="Calibri" panose="020F0502020204030204" pitchFamily="34" charset="0"/>
                  <a:cs typeface="Calibri" panose="020F0502020204030204" pitchFamily="34" charset="0"/>
                </a:rPr>
                <a:t>Unentdeckte</a:t>
              </a:r>
              <a:br>
                <a:rPr lang="de-DE" sz="900" dirty="0" smtClean="0">
                  <a:latin typeface="Calibri" panose="020F0502020204030204" pitchFamily="34" charset="0"/>
                  <a:cs typeface="Calibri" panose="020F0502020204030204" pitchFamily="34" charset="0"/>
                </a:rPr>
              </a:br>
              <a:r>
                <a:rPr lang="de-DE" sz="900" dirty="0" smtClean="0">
                  <a:latin typeface="Calibri" panose="020F0502020204030204" pitchFamily="34" charset="0"/>
                  <a:cs typeface="Calibri" panose="020F0502020204030204" pitchFamily="34" charset="0"/>
                </a:rPr>
                <a:t> Merkmale</a:t>
              </a:r>
              <a:endParaRPr lang="de-DE" sz="900" dirty="0">
                <a:latin typeface="Calibri" panose="020F0502020204030204" pitchFamily="34" charset="0"/>
                <a:cs typeface="Calibri" panose="020F0502020204030204" pitchFamily="34" charset="0"/>
              </a:endParaRPr>
            </a:p>
          </p:txBody>
        </p:sp>
      </p:grpSp>
      <p:sp>
        <p:nvSpPr>
          <p:cNvPr id="35" name="Rechteck 34"/>
          <p:cNvSpPr/>
          <p:nvPr/>
        </p:nvSpPr>
        <p:spPr>
          <a:xfrm>
            <a:off x="6790000" y="6293184"/>
            <a:ext cx="5382950" cy="400110"/>
          </a:xfrm>
          <a:prstGeom prst="rect">
            <a:avLst/>
          </a:prstGeom>
          <a:ln>
            <a:solidFill>
              <a:srgbClr val="C4D44E"/>
            </a:solidFill>
          </a:ln>
        </p:spPr>
        <p:txBody>
          <a:bodyPr wrap="square">
            <a:spAutoFit/>
          </a:bodyPr>
          <a:lstStyle/>
          <a:p>
            <a:pPr algn="r"/>
            <a:r>
              <a:rPr lang="de-DE" sz="1000" dirty="0" smtClean="0"/>
              <a:t>Kano</a:t>
            </a:r>
            <a:r>
              <a:rPr lang="de-DE" sz="1000" dirty="0"/>
              <a:t>, N</a:t>
            </a:r>
            <a:r>
              <a:rPr lang="de-DE" sz="1000" dirty="0" smtClean="0"/>
              <a:t>., </a:t>
            </a:r>
            <a:r>
              <a:rPr lang="de-DE" sz="1000" dirty="0" err="1"/>
              <a:t>Seraku</a:t>
            </a:r>
            <a:r>
              <a:rPr lang="de-DE" sz="1000" dirty="0" smtClean="0"/>
              <a:t>, N., Takahashi</a:t>
            </a:r>
            <a:r>
              <a:rPr lang="de-DE" sz="1000" dirty="0"/>
              <a:t>, </a:t>
            </a:r>
            <a:r>
              <a:rPr lang="de-DE" sz="1000" dirty="0" smtClean="0"/>
              <a:t>F., </a:t>
            </a:r>
            <a:r>
              <a:rPr lang="de-DE" sz="1000" dirty="0" err="1" smtClean="0"/>
              <a:t>Tsuji</a:t>
            </a:r>
            <a:r>
              <a:rPr lang="de-DE" sz="1000" dirty="0" smtClean="0"/>
              <a:t>, S.: </a:t>
            </a:r>
            <a:r>
              <a:rPr lang="de-DE" sz="1000" dirty="0" err="1"/>
              <a:t>Attractive</a:t>
            </a:r>
            <a:r>
              <a:rPr lang="de-DE" sz="1000" dirty="0"/>
              <a:t> Quality </a:t>
            </a:r>
            <a:r>
              <a:rPr lang="de-DE" sz="1000" dirty="0" err="1"/>
              <a:t>and</a:t>
            </a:r>
            <a:r>
              <a:rPr lang="de-DE" sz="1000" dirty="0"/>
              <a:t> Must-</a:t>
            </a:r>
            <a:r>
              <a:rPr lang="de-DE" sz="1000" dirty="0" err="1"/>
              <a:t>be</a:t>
            </a:r>
            <a:r>
              <a:rPr lang="de-DE" sz="1000" dirty="0"/>
              <a:t> Quality. In: Journal </a:t>
            </a:r>
            <a:r>
              <a:rPr lang="de-DE" sz="1000" dirty="0" err="1"/>
              <a:t>of</a:t>
            </a:r>
            <a:r>
              <a:rPr lang="de-DE" sz="1000" dirty="0"/>
              <a:t> </a:t>
            </a:r>
            <a:r>
              <a:rPr lang="de-DE" sz="1000" dirty="0" err="1"/>
              <a:t>the</a:t>
            </a:r>
            <a:r>
              <a:rPr lang="de-DE" sz="1000" dirty="0"/>
              <a:t> </a:t>
            </a:r>
            <a:r>
              <a:rPr lang="de-DE" sz="1000" dirty="0" err="1"/>
              <a:t>Japanese</a:t>
            </a:r>
            <a:r>
              <a:rPr lang="de-DE" sz="1000" dirty="0"/>
              <a:t> Society </a:t>
            </a:r>
            <a:r>
              <a:rPr lang="de-DE" sz="1000" dirty="0" err="1"/>
              <a:t>for</a:t>
            </a:r>
            <a:r>
              <a:rPr lang="de-DE" sz="1000" dirty="0"/>
              <a:t> Quality Control. 14(2) 1984, </a:t>
            </a:r>
            <a:r>
              <a:rPr lang="de-DE" sz="1000" dirty="0" smtClean="0"/>
              <a:t>pp. 147–156.</a:t>
            </a:r>
            <a:endParaRPr lang="de-DE" sz="1000" dirty="0"/>
          </a:p>
        </p:txBody>
      </p:sp>
    </p:spTree>
    <p:extLst>
      <p:ext uri="{BB962C8B-B14F-4D97-AF65-F5344CB8AC3E}">
        <p14:creationId xmlns:p14="http://schemas.microsoft.com/office/powerpoint/2010/main" val="1180407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Instrument Nr. 2: Kano-Modell der Kundenzufriedenheit und Nachhaltigkeit</a:t>
            </a:r>
          </a:p>
        </p:txBody>
      </p:sp>
      <p:sp>
        <p:nvSpPr>
          <p:cNvPr id="12" name="Rechteck 11"/>
          <p:cNvSpPr/>
          <p:nvPr/>
        </p:nvSpPr>
        <p:spPr>
          <a:xfrm>
            <a:off x="520698" y="1026651"/>
            <a:ext cx="11186583" cy="1600438"/>
          </a:xfrm>
          <a:prstGeom prst="rect">
            <a:avLst/>
          </a:prstGeom>
        </p:spPr>
        <p:txBody>
          <a:bodyPr wrap="square">
            <a:spAutoFit/>
          </a:bodyPr>
          <a:lstStyle/>
          <a:p>
            <a:pPr marL="85725" lvl="0" eaLnBrk="1" hangingPunct="1">
              <a:spcBef>
                <a:spcPts val="0"/>
              </a:spcBef>
            </a:pPr>
            <a:r>
              <a:rPr lang="de-DE" u="sng" kern="0" dirty="0" smtClean="0">
                <a:solidFill>
                  <a:srgbClr val="000000"/>
                </a:solidFill>
                <a:latin typeface="Calibri"/>
              </a:rPr>
              <a:t>Intro:</a:t>
            </a:r>
            <a:r>
              <a:rPr lang="de-DE" kern="0" dirty="0" smtClean="0">
                <a:solidFill>
                  <a:srgbClr val="000000"/>
                </a:solidFill>
                <a:latin typeface="Calibri"/>
              </a:rPr>
              <a:t/>
            </a:r>
            <a:br>
              <a:rPr lang="de-DE" kern="0" dirty="0" smtClean="0">
                <a:solidFill>
                  <a:srgbClr val="000000"/>
                </a:solidFill>
                <a:latin typeface="Calibri"/>
              </a:rPr>
            </a:br>
            <a:r>
              <a:rPr lang="de-DE" b="0" kern="0" dirty="0">
                <a:solidFill>
                  <a:srgbClr val="000000"/>
                </a:solidFill>
                <a:latin typeface="Calibri"/>
              </a:rPr>
              <a:t>Das Kano Modell für Kundenzufriedenheit und Nachhaltigkeit ist eine Weiterentwicklung des klassischen Kano Modells und dient Ihnen dazu, die Themen ökologische und soziale Nachhaltigkeit sowie Kunden und ihre Zufriedenheit mit Ihren Produkt- und Service-Eigenschaften mehr in Verbindung miteinander zu bringen, um zu analysieren, wie Sie ihre </a:t>
            </a:r>
            <a:r>
              <a:rPr lang="de-DE" b="0" kern="0" dirty="0" err="1">
                <a:solidFill>
                  <a:srgbClr val="000000"/>
                </a:solidFill>
                <a:latin typeface="Calibri"/>
              </a:rPr>
              <a:t>Sustainable</a:t>
            </a:r>
            <a:r>
              <a:rPr lang="de-DE" b="0" kern="0" dirty="0">
                <a:solidFill>
                  <a:srgbClr val="000000"/>
                </a:solidFill>
                <a:latin typeface="Calibri"/>
              </a:rPr>
              <a:t> Value Proposition noch gezielter </a:t>
            </a:r>
            <a:r>
              <a:rPr lang="de-DE" b="0" kern="0" dirty="0" smtClean="0">
                <a:solidFill>
                  <a:srgbClr val="000000"/>
                </a:solidFill>
                <a:latin typeface="Calibri"/>
              </a:rPr>
              <a:t>nachhaltig </a:t>
            </a:r>
            <a:r>
              <a:rPr lang="de-DE" b="0" kern="0" dirty="0">
                <a:solidFill>
                  <a:srgbClr val="000000"/>
                </a:solidFill>
                <a:latin typeface="Calibri"/>
              </a:rPr>
              <a:t>formulieren können. </a:t>
            </a:r>
          </a:p>
          <a:p>
            <a:pPr marL="85725" lvl="0" eaLnBrk="1" hangingPunct="1">
              <a:spcBef>
                <a:spcPts val="0"/>
              </a:spcBef>
            </a:pPr>
            <a:r>
              <a:rPr lang="de-DE" b="0" kern="0" dirty="0">
                <a:solidFill>
                  <a:srgbClr val="000000"/>
                </a:solidFill>
                <a:latin typeface="Calibri"/>
              </a:rPr>
              <a:t>Die verschiedenen Merkmale in Form eines Stufensystems dienen Ihnen dabei als </a:t>
            </a:r>
            <a:r>
              <a:rPr lang="de-DE" b="0" kern="0" dirty="0" smtClean="0">
                <a:solidFill>
                  <a:srgbClr val="000000"/>
                </a:solidFill>
                <a:latin typeface="Calibri"/>
              </a:rPr>
              <a:t>Orientierungsrahmen</a:t>
            </a:r>
            <a:r>
              <a:rPr lang="de-DE" b="0" kern="0" dirty="0">
                <a:solidFill>
                  <a:srgbClr val="000000"/>
                </a:solidFill>
                <a:latin typeface="Calibri"/>
              </a:rPr>
              <a:t>, genauso wie die genannten Beispiele – welche komplett verschieden sein können für Ihr Kundensegment. Es geht vornehmlich darum zu verstehen, dass, ähnlich wie konventionelle, auch nachhaltige Produkteigenschaften beim Kunden zu einer unterschiedlich starken Zufriedenheit führen und das Kaufverhalten beeinflussen.</a:t>
            </a:r>
            <a:endParaRPr lang="de-DE" altLang="de-DE" b="0" kern="0" dirty="0" smtClean="0">
              <a:solidFill>
                <a:srgbClr val="000000"/>
              </a:solidFill>
              <a:latin typeface="Calibri"/>
            </a:endParaRPr>
          </a:p>
        </p:txBody>
      </p:sp>
      <p:sp>
        <p:nvSpPr>
          <p:cNvPr id="7" name="Ellipse 6"/>
          <p:cNvSpPr/>
          <p:nvPr/>
        </p:nvSpPr>
        <p:spPr bwMode="auto">
          <a:xfrm rot="837172">
            <a:off x="10284355" y="2474216"/>
            <a:ext cx="1677095" cy="1666044"/>
          </a:xfrm>
          <a:prstGeom prst="ellipse">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12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Mehr zum Kano-Modell</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allgemein,</a:t>
            </a:r>
            <a:b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b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z.B. für Hintergrund-informationen, finden Sie </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hlinkClick r:id="rId2"/>
              </a:rPr>
              <a:t>hier</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a:t>
            </a:r>
            <a:endParaRPr kumimoji="0" lang="de-DE" sz="12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Abgerundetes Rechteck 7"/>
          <p:cNvSpPr/>
          <p:nvPr/>
        </p:nvSpPr>
        <p:spPr bwMode="auto">
          <a:xfrm>
            <a:off x="520700" y="1029817"/>
            <a:ext cx="11186582" cy="1571366"/>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endParaRPr lang="de-DE" b="0" kern="0" dirty="0">
              <a:solidFill>
                <a:srgbClr val="000000"/>
              </a:solidFill>
              <a:latin typeface="Calibri"/>
            </a:endParaRPr>
          </a:p>
        </p:txBody>
      </p:sp>
      <p:sp>
        <p:nvSpPr>
          <p:cNvPr id="11" name="Inhaltsplatzhalter 2"/>
          <p:cNvSpPr>
            <a:spLocks noGrp="1"/>
          </p:cNvSpPr>
          <p:nvPr>
            <p:ph idx="1"/>
          </p:nvPr>
        </p:nvSpPr>
        <p:spPr>
          <a:xfrm>
            <a:off x="520700" y="2664146"/>
            <a:ext cx="9396184" cy="3438086"/>
          </a:xfrm>
        </p:spPr>
        <p:txBody>
          <a:bodyPr/>
          <a:lstStyle/>
          <a:p>
            <a:pPr marL="0" indent="0">
              <a:spcAft>
                <a:spcPts val="300"/>
              </a:spcAft>
              <a:buNone/>
            </a:pPr>
            <a:r>
              <a:rPr lang="en-US" sz="1200" b="1" u="sng" dirty="0" err="1"/>
              <a:t>Anleitung</a:t>
            </a:r>
            <a:r>
              <a:rPr lang="en-US" sz="1200" b="1" u="sng" dirty="0"/>
              <a:t> </a:t>
            </a:r>
            <a:r>
              <a:rPr lang="en-US" sz="1200" b="1" u="sng" dirty="0" err="1"/>
              <a:t>zur</a:t>
            </a:r>
            <a:r>
              <a:rPr lang="en-US" sz="1200" b="1" u="sng" dirty="0"/>
              <a:t> </a:t>
            </a:r>
            <a:r>
              <a:rPr lang="en-US" sz="1200" b="1" u="sng" dirty="0" err="1" smtClean="0"/>
              <a:t>Durchführung</a:t>
            </a:r>
            <a:r>
              <a:rPr lang="en-US" sz="1200" b="1" u="sng" dirty="0" smtClean="0"/>
              <a:t>:</a:t>
            </a:r>
            <a:endParaRPr lang="en-US" sz="1200" b="1" dirty="0"/>
          </a:p>
          <a:p>
            <a:pPr lvl="0"/>
            <a:r>
              <a:rPr lang="de-DE" sz="1200" dirty="0"/>
              <a:t>Definieren Sie für Ihr Produkt- und Serviceangebot Ihre Nachhaltigkeitsmerkmale und testen Sie diese durch bspw. Kunden-Interviews, indem Sie durch funktionale (positiv formulierte) sowie dysfunktionale (negativ formulierte) Fragen erfahren, wie Ihre Kunden diese bewerten</a:t>
            </a:r>
          </a:p>
          <a:p>
            <a:pPr lvl="0"/>
            <a:r>
              <a:rPr lang="de-DE" sz="1200" dirty="0"/>
              <a:t>Nach Abfrage des können Sie aus der Matrix ablesen, ob das Nachhaltigkeitsmerkmal Ihre Kunden begeistert oder eher als ein elementarer Bestandteil wahrgenommen </a:t>
            </a:r>
            <a:r>
              <a:rPr lang="de-DE" sz="1200" dirty="0" smtClean="0"/>
              <a:t>wird </a:t>
            </a:r>
            <a:endParaRPr lang="de-DE" sz="1200" dirty="0"/>
          </a:p>
        </p:txBody>
      </p:sp>
    </p:spTree>
    <p:extLst>
      <p:ext uri="{BB962C8B-B14F-4D97-AF65-F5344CB8AC3E}">
        <p14:creationId xmlns:p14="http://schemas.microsoft.com/office/powerpoint/2010/main" val="7714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Borderstep Design Vorlage">
  <a:themeElements>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lang="de-DE" sz="1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txDef>
      <a:spPr>
        <a:noFill/>
      </a:spPr>
      <a:bodyPr wrap="square" rtlCol="0">
        <a:spAutoFit/>
      </a:bodyPr>
      <a:lstStyle>
        <a:defPPr algn="l">
          <a:defRPr dirty="0">
            <a:latin typeface="Calibri" panose="020F0502020204030204" pitchFamily="34" charset="0"/>
            <a:cs typeface="Calibri" panose="020F0502020204030204" pitchFamily="34" charset="0"/>
          </a:defRPr>
        </a:defPPr>
      </a:lstStyle>
    </a:txDef>
  </a:objectDefaults>
  <a:extraClrSchemeLst>
    <a:extraClrScheme>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orderstep_ppt_vorlag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orderstep_ppt_vorlag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orderstep_ppt_vorlag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orderstep_ppt_vorlag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orderstep_ppt_vorlag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orderstep_ppt_vorlag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orderstep_ppt_vorlag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orderstep_ppt_vorlag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orderstep_ppt_vorlag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orderstep_ppt_vorlag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orderstep_ppt_vorlag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rderstep Design Vorlage" id="{C2D4EE56-16DA-46BE-B603-7629776E5DD7}" vid="{5C930B63-79AB-496B-835E-06D01375949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Borderstep Design Vorlage</Template>
  <TotalTime>0</TotalTime>
  <Words>1201</Words>
  <Application>Microsoft Office PowerPoint</Application>
  <PresentationFormat>Breitbild</PresentationFormat>
  <Paragraphs>177</Paragraphs>
  <Slides>13</Slides>
  <Notes>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13</vt:i4>
      </vt:variant>
    </vt:vector>
  </HeadingPairs>
  <TitlesOfParts>
    <vt:vector size="22" baseType="lpstr">
      <vt:lpstr>MS PGothic</vt:lpstr>
      <vt:lpstr>MS PGothic</vt:lpstr>
      <vt:lpstr>Arial</vt:lpstr>
      <vt:lpstr>Calibri</vt:lpstr>
      <vt:lpstr>Courier New</vt:lpstr>
      <vt:lpstr>Times</vt:lpstr>
      <vt:lpstr>Times New Roman</vt:lpstr>
      <vt:lpstr>Wingdings</vt:lpstr>
      <vt:lpstr>Borderstep Design Vorlage</vt:lpstr>
      <vt:lpstr>PowerPoint-Präsentation</vt:lpstr>
      <vt:lpstr>Ihre möglichen nächsten Schritte im Anschluss des Workshops</vt:lpstr>
      <vt:lpstr>Das Value Mapping Tool sowie das Kano-Modell für Kundenzufriedenheit &amp; Nachhaltigkeit</vt:lpstr>
      <vt:lpstr>Instrument Nr. 1: Value Mapping Tool für Ihre Wertschöpfung</vt:lpstr>
      <vt:lpstr>Instrument Nr. 1: Value Mapping Tool für Ihre Wertschöpfung</vt:lpstr>
      <vt:lpstr>Instrument Nr. 1: Value Mapping Tool für Ihre Wertschöpfung</vt:lpstr>
      <vt:lpstr>Instrument Nr. 1: Value Mapping Tool für Ihre Wertschöpfung</vt:lpstr>
      <vt:lpstr>Instrument Nr. 2: Kano-Modell der Kundenzufriedenheit und Nachhaltigkeit</vt:lpstr>
      <vt:lpstr>Instrument Nr. 2: Kano-Modell der Kundenzufriedenheit und Nachhaltigkeit</vt:lpstr>
      <vt:lpstr>Instrument Nr. 2: Kano-Modell der Kundenzufriedenheit und Nachhaltigkeit</vt:lpstr>
      <vt:lpstr>Instrument Nr. 2: Kano-Modell der Kundenzufriedenheit und Nachhaltigkeit</vt:lpstr>
      <vt:lpstr>Instrument Nr. 2: Kano-Modell der Kundenzufriedenheit und Nachhaltigkeit</vt:lpstr>
      <vt:lpstr>Verwendete Literatur und Abbildungen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Recherche:  Value Propositions Sustainable Value Propositions</dc:title>
  <dc:creator>Ulrike Lehmann</dc:creator>
  <cp:lastModifiedBy>Christoph Zorn</cp:lastModifiedBy>
  <cp:revision>908</cp:revision>
  <cp:lastPrinted>2021-06-28T10:30:24Z</cp:lastPrinted>
  <dcterms:created xsi:type="dcterms:W3CDTF">2020-09-17T13:14:20Z</dcterms:created>
  <dcterms:modified xsi:type="dcterms:W3CDTF">2021-07-19T16:19:39Z</dcterms:modified>
</cp:coreProperties>
</file>